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1" r:id="rId5"/>
    <p:sldId id="259" r:id="rId6"/>
    <p:sldId id="273" r:id="rId7"/>
    <p:sldId id="275" r:id="rId8"/>
    <p:sldId id="280" r:id="rId9"/>
    <p:sldId id="260" r:id="rId10"/>
    <p:sldId id="261" r:id="rId11"/>
    <p:sldId id="262" r:id="rId12"/>
    <p:sldId id="263" r:id="rId13"/>
    <p:sldId id="265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93A51A-5BB5-4B52-A683-408D2906E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FC2603-718B-4B83-B8C4-F9A37DC15E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9E1AA-9446-467C-82D0-1BCA77DC6C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4ECB1-60C1-4567-B644-E3162C22CF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8209F-6261-4097-BE87-6B65D1DD8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95F87B-69C5-4BCA-AC59-DE6324B12A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204B70-32F8-47C2-9CD8-FA5EDDD1DD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2212D-6047-40DC-A29E-1DE7372806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8E6C3-0E73-4253-9E58-0F23EBF657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F3805-B0D6-45AD-BB06-DEE8F14EC6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AAFE5-F271-4EFC-83BA-2EE29D9EF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6DA3D5-3393-4528-AC05-BC32D893D96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47800"/>
          </a:xfrm>
        </p:spPr>
        <p:txBody>
          <a:bodyPr/>
          <a:lstStyle/>
          <a:p>
            <a:r>
              <a:rPr lang="en-US" sz="5400" dirty="0" smtClean="0"/>
              <a:t>The </a:t>
            </a:r>
            <a:r>
              <a:rPr lang="en-US" sz="5400" dirty="0"/>
              <a:t>American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2743200"/>
          </a:xfrm>
        </p:spPr>
        <p:txBody>
          <a:bodyPr/>
          <a:lstStyle/>
          <a:p>
            <a:r>
              <a:rPr lang="en-US" dirty="0"/>
              <a:t>Enlightenment ideas help spur the American colonies to shed British rule and create a new nation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Record all </a:t>
            </a:r>
            <a:r>
              <a:rPr lang="en-US" b="1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your notes on the graphic organizer as right-side </a:t>
            </a:r>
            <a:r>
              <a:rPr lang="en-US" smtClean="0"/>
              <a:t>entry #18</a:t>
            </a:r>
            <a:endParaRPr lang="en-US" dirty="0"/>
          </a:p>
        </p:txBody>
      </p:sp>
      <p:pic>
        <p:nvPicPr>
          <p:cNvPr id="2053" name="Picture 5" descr="mcd_awh2005_0618376798_p640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8188"/>
          </a:xfrm>
          <a:prstGeom prst="rect">
            <a:avLst/>
          </a:prstGeom>
          <a:noFill/>
        </p:spPr>
      </p:pic>
      <p:pic>
        <p:nvPicPr>
          <p:cNvPr id="1027" name="Picture 3" descr="C:\Users\Leslie\AppData\Local\Microsoft\Windows\Temporary Internet Files\Content.IE5\MRT1JPP3\MC9000188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066800"/>
            <a:ext cx="1535617" cy="845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Win Independence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Success for the Colonists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Despite British military might, colonists have advantages: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Motivating cause of freedom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French assistance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War’s expense for Britain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British surrender at Yorktown in 1781; colonists win the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Create a Republic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Weak National Government</a:t>
            </a:r>
          </a:p>
          <a:p>
            <a:pPr lvl="1"/>
            <a:r>
              <a:rPr lang="en-US"/>
              <a:t>Articles of Confederation set government plan for new republic</a:t>
            </a:r>
          </a:p>
          <a:p>
            <a:pPr lvl="1"/>
            <a:r>
              <a:rPr lang="en-US"/>
              <a:t>Articles create legislature only, no executive or judicial branches</a:t>
            </a:r>
          </a:p>
          <a:p>
            <a:pPr lvl="1"/>
            <a:r>
              <a:rPr lang="en-US"/>
              <a:t>Result is weak national government that fails to provide unity and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Create a Republic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r>
              <a:rPr lang="en-US" dirty="0"/>
              <a:t>A New Constitution</a:t>
            </a:r>
          </a:p>
          <a:p>
            <a:pPr lvl="1"/>
            <a:r>
              <a:rPr lang="en-US" dirty="0"/>
              <a:t>Leaders call Constitutional Convention in 1787 to revise articles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Group </a:t>
            </a:r>
            <a:r>
              <a:rPr lang="en-US" b="1" dirty="0" smtClean="0">
                <a:solidFill>
                  <a:srgbClr val="FFFF00"/>
                </a:solidFill>
              </a:rPr>
              <a:t>creates </a:t>
            </a:r>
            <a:r>
              <a:rPr lang="en-US" b="1" dirty="0">
                <a:solidFill>
                  <a:srgbClr val="FFFF00"/>
                </a:solidFill>
              </a:rPr>
              <a:t>a new government </a:t>
            </a:r>
            <a:r>
              <a:rPr lang="en-US" b="1" dirty="0" smtClean="0">
                <a:solidFill>
                  <a:srgbClr val="FFFF00"/>
                </a:solidFill>
              </a:rPr>
              <a:t>as laid out in the </a:t>
            </a:r>
            <a:r>
              <a:rPr lang="en-US" b="1" dirty="0">
                <a:solidFill>
                  <a:srgbClr val="FFFF00"/>
                </a:solidFill>
              </a:rPr>
              <a:t>U.S. </a:t>
            </a:r>
            <a:r>
              <a:rPr lang="en-US" b="1" dirty="0" smtClean="0">
                <a:solidFill>
                  <a:srgbClr val="FFFF00"/>
                </a:solidFill>
              </a:rPr>
              <a:t>Constitution (1787)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Constitution contains many </a:t>
            </a:r>
            <a:r>
              <a:rPr lang="en-US" b="1" dirty="0" smtClean="0">
                <a:solidFill>
                  <a:srgbClr val="FFFF00"/>
                </a:solidFill>
              </a:rPr>
              <a:t>ideas </a:t>
            </a:r>
            <a:r>
              <a:rPr lang="en-US" b="1" dirty="0">
                <a:solidFill>
                  <a:srgbClr val="FFFF00"/>
                </a:solidFill>
              </a:rPr>
              <a:t>of the </a:t>
            </a:r>
            <a:r>
              <a:rPr lang="en-US" b="1" dirty="0" smtClean="0">
                <a:solidFill>
                  <a:srgbClr val="FFFF00"/>
                </a:solidFill>
              </a:rPr>
              <a:t>Enlightenment – individual rights, limited power of government, separation of            powers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2293" name="Picture 5" descr="mcd_awh2005_0618376798_p640_f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8213" y="4953000"/>
            <a:ext cx="1855787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mcd_awh2005_0618376798_p643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28775"/>
            <a:ext cx="8001000" cy="5229225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Enlightenment Ideas and the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Create a Republic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Federal System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Constitution creates three branches of government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Provides checks and balances—ensures branches share power equally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Promotes federal system—power divided between nation and states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Bill of Rights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fear too much national power, few protections of rights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Leaders win support for Constitution by adding a Bill of Rights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Ten amendments to Constitution that protect </a:t>
            </a:r>
            <a:r>
              <a:rPr lang="en-US" sz="2000" dirty="0" smtClean="0"/>
              <a:t>freedoms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use and effects of revolutionary war graph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Britain and Its American Colonies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The American Colonies Grow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American colonies grow large and populous during the 1600s and 1700s</a:t>
            </a:r>
          </a:p>
          <a:p>
            <a:pPr lvl="1"/>
            <a:r>
              <a:rPr lang="en-US" dirty="0"/>
              <a:t>Colonies thrive economically through trade with Europe</a:t>
            </a:r>
          </a:p>
          <a:p>
            <a:pPr lvl="2"/>
            <a:r>
              <a:rPr lang="en-US" dirty="0"/>
              <a:t>Britain’s Navigation Act restricts that trade (1651)</a:t>
            </a:r>
          </a:p>
          <a:p>
            <a:pPr lvl="2"/>
            <a:r>
              <a:rPr lang="en-US" dirty="0"/>
              <a:t>Other trade laws add restrictions and taxes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Colonists identify less and less as British </a:t>
            </a:r>
            <a:r>
              <a:rPr lang="en-US" b="1" dirty="0" smtClean="0">
                <a:solidFill>
                  <a:srgbClr val="FFFF00"/>
                </a:solidFill>
              </a:rPr>
              <a:t>subjects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dirty="0"/>
              <a:t>Americans </a:t>
            </a:r>
            <a:r>
              <a:rPr lang="en-US" dirty="0" smtClean="0"/>
              <a:t>Fight for </a:t>
            </a:r>
            <a:r>
              <a:rPr lang="en-US" dirty="0"/>
              <a:t>Independence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British-Colonial Tensions Arise</a:t>
            </a:r>
          </a:p>
          <a:p>
            <a:pPr lvl="1"/>
            <a:r>
              <a:rPr lang="en-US" dirty="0"/>
              <a:t>Britain and American colonies win the French and Indian War in 1763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Britain taxes colonists to help pay the war debts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Colonists argue that British cannot tax them without their </a:t>
            </a:r>
            <a:r>
              <a:rPr lang="en-US" b="1" dirty="0" smtClean="0">
                <a:solidFill>
                  <a:srgbClr val="FFFF00"/>
                </a:solidFill>
              </a:rPr>
              <a:t>consent</a:t>
            </a:r>
          </a:p>
          <a:p>
            <a:pPr lvl="1"/>
            <a:r>
              <a:rPr lang="en-US" dirty="0" smtClean="0"/>
              <a:t>Examples: Sugar Act, Tea Act, Stamp Act, Intolerable Acts – all ways for British government to make money off American colonists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Colonists Protest British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British repealed most taxes because American colonists boycotted the taxed items </a:t>
            </a:r>
          </a:p>
          <a:p>
            <a:r>
              <a:rPr lang="en-US" sz="2800" dirty="0" smtClean="0"/>
              <a:t>However, to assert their power, Parliament decided to leave the Tea Tax in place since tea was in such heavy use in the colonies </a:t>
            </a:r>
          </a:p>
          <a:p>
            <a:pPr marL="342900" lvl="1" indent="-342900">
              <a:buClr>
                <a:schemeClr val="hlink"/>
              </a:buClr>
            </a:pPr>
            <a:r>
              <a:rPr lang="en-US" dirty="0"/>
              <a:t>Colonists protest tea tax with “Boston Tea Party” in </a:t>
            </a:r>
            <a:r>
              <a:rPr lang="en-US" dirty="0" smtClean="0"/>
              <a:t>1773 – dumped thousands of pounds of tea into the harbor to show their anger with the King 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59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Start of the American Revolution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906963"/>
          </a:xfrm>
        </p:spPr>
        <p:txBody>
          <a:bodyPr/>
          <a:lstStyle/>
          <a:p>
            <a:r>
              <a:rPr lang="en-US" dirty="0"/>
              <a:t>Growing Hostility Leads to War</a:t>
            </a:r>
          </a:p>
          <a:p>
            <a:pPr lvl="1"/>
            <a:r>
              <a:rPr lang="en-US" dirty="0" smtClean="0"/>
              <a:t>Colonists </a:t>
            </a:r>
            <a:r>
              <a:rPr lang="en-US" dirty="0"/>
              <a:t>meet in Philadelphia to address British policies (1774</a:t>
            </a:r>
            <a:r>
              <a:rPr lang="en-US" dirty="0" smtClean="0"/>
              <a:t>)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Continental Congress (1774 &amp; 1775) was meeting of delegates from  13 colonies coming together to rebel against British 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Start of the war: British </a:t>
            </a:r>
            <a:r>
              <a:rPr lang="en-US" b="1" dirty="0">
                <a:solidFill>
                  <a:srgbClr val="FFFF00"/>
                </a:solidFill>
              </a:rPr>
              <a:t>and Americans exchange fire at Lexington and Concord in </a:t>
            </a:r>
            <a:r>
              <a:rPr lang="en-US" b="1" dirty="0" smtClean="0">
                <a:solidFill>
                  <a:srgbClr val="FFFF00"/>
                </a:solidFill>
              </a:rPr>
              <a:t>1775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Patriots = American colonists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Loyalists = Colonists loyal to the King (Redcoats)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944562"/>
          </a:xfrm>
        </p:spPr>
        <p:txBody>
          <a:bodyPr/>
          <a:lstStyle/>
          <a:p>
            <a:r>
              <a:rPr lang="en-US" dirty="0" smtClean="0"/>
              <a:t>Battles of 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r>
              <a:rPr lang="en-US" sz="2800" b="1" dirty="0"/>
              <a:t>Concord/Lexington (Massachusetts)</a:t>
            </a:r>
          </a:p>
          <a:p>
            <a:pPr lvl="1"/>
            <a:r>
              <a:rPr lang="en-US" dirty="0"/>
              <a:t>First official battle of the war</a:t>
            </a:r>
          </a:p>
          <a:p>
            <a:pPr lvl="1"/>
            <a:r>
              <a:rPr lang="en-US" dirty="0"/>
              <a:t>“Shot heard ‘round the world” </a:t>
            </a:r>
          </a:p>
          <a:p>
            <a:pPr lvl="1"/>
            <a:r>
              <a:rPr lang="en-US" dirty="0"/>
              <a:t>British attacked Patriot’s arsenal of weapons in Concord, Mass. </a:t>
            </a:r>
          </a:p>
          <a:p>
            <a:pPr lvl="1"/>
            <a:r>
              <a:rPr lang="en-US" dirty="0"/>
              <a:t>Patriots suffered more losses than British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800" b="1" dirty="0"/>
              <a:t>Battle of Bunker Hill </a:t>
            </a:r>
            <a:r>
              <a:rPr lang="en-US" sz="2800" dirty="0"/>
              <a:t>— proved colonists to be taken seriously</a:t>
            </a:r>
          </a:p>
          <a:p>
            <a:r>
              <a:rPr lang="en-US" sz="2800" b="1" dirty="0"/>
              <a:t>Trenton, NJ </a:t>
            </a:r>
            <a:r>
              <a:rPr lang="en-US" sz="2800" dirty="0"/>
              <a:t>— December 25, 1776—Washington crossing the Delaware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1143000"/>
          </a:xfrm>
        </p:spPr>
        <p:txBody>
          <a:bodyPr/>
          <a:lstStyle/>
          <a:p>
            <a:r>
              <a:rPr lang="en-US" dirty="0" smtClean="0"/>
              <a:t>The End of the Revolutionary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Battle at Yorktown (1781 - Virginia)</a:t>
            </a:r>
          </a:p>
          <a:p>
            <a:pPr lvl="1"/>
            <a:r>
              <a:rPr lang="en-US" sz="2400" dirty="0"/>
              <a:t>Cornwallis moved his troops into the Yorktown peninsula in hopes that the British navy would arrive with support</a:t>
            </a:r>
          </a:p>
          <a:p>
            <a:pPr lvl="1"/>
            <a:r>
              <a:rPr lang="en-US" sz="2400" dirty="0"/>
              <a:t>French fleet arrived off coast of Yorktown and chased off British ships</a:t>
            </a:r>
          </a:p>
          <a:p>
            <a:pPr lvl="1"/>
            <a:r>
              <a:rPr lang="en-US" sz="2400" dirty="0"/>
              <a:t>Washington rushed towards Virginia with American and French ground troops</a:t>
            </a:r>
          </a:p>
          <a:p>
            <a:pPr lvl="1"/>
            <a:r>
              <a:rPr lang="en-US" sz="2400" dirty="0"/>
              <a:t>American and French troops blocked Cornwallis’ escape by land, French ships blocked the sea</a:t>
            </a:r>
          </a:p>
          <a:p>
            <a:pPr lvl="1"/>
            <a:r>
              <a:rPr lang="en-US" sz="2400" dirty="0"/>
              <a:t>After 3 weeks, Cornwallis was forced to surrender </a:t>
            </a:r>
          </a:p>
          <a:p>
            <a:pPr lvl="1"/>
            <a:r>
              <a:rPr lang="en-US" sz="2400" dirty="0"/>
              <a:t>War officially ended on October 19, </a:t>
            </a:r>
            <a:r>
              <a:rPr lang="en-US" sz="2400" dirty="0" smtClean="0"/>
              <a:t>1781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1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92162"/>
          </a:xfrm>
        </p:spPr>
        <p:txBody>
          <a:bodyPr/>
          <a:lstStyle/>
          <a:p>
            <a:r>
              <a:rPr lang="en-US" dirty="0" smtClean="0"/>
              <a:t>Battle of Yorktown</a:t>
            </a:r>
            <a:endParaRPr lang="en-US" dirty="0"/>
          </a:p>
        </p:txBody>
      </p:sp>
      <p:pic>
        <p:nvPicPr>
          <p:cNvPr id="4" name="Picture 10" descr="http://www.the-m-factory.com/portfolio/all_images/ill_maps-Yorktown-HR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73123"/>
            <a:ext cx="8382000" cy="5900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38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Win Independence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Influence of the Enlightenment</a:t>
            </a:r>
          </a:p>
          <a:p>
            <a:pPr lvl="1"/>
            <a:r>
              <a:rPr lang="en-US" dirty="0"/>
              <a:t>Colonial leaders push for independence, rely on Enlightenment ideas</a:t>
            </a:r>
          </a:p>
          <a:p>
            <a:pPr lvl="1"/>
            <a:r>
              <a:rPr lang="en-US" dirty="0"/>
              <a:t>Declaration of Independence—document justifying colonial rebellion</a:t>
            </a:r>
          </a:p>
          <a:p>
            <a:pPr lvl="1"/>
            <a:r>
              <a:rPr lang="en-US" dirty="0"/>
              <a:t>Leader Thomas Jefferson writes Declaration, uses ideas of John Locke</a:t>
            </a:r>
          </a:p>
        </p:txBody>
      </p:sp>
      <p:pic>
        <p:nvPicPr>
          <p:cNvPr id="6148" name="Picture 4" descr="mcd_awh2005_0618376798_p642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29200"/>
            <a:ext cx="7048500" cy="1828800"/>
          </a:xfrm>
          <a:prstGeom prst="rect">
            <a:avLst/>
          </a:prstGeom>
          <a:noFill/>
        </p:spPr>
      </p:pic>
      <p:pic>
        <p:nvPicPr>
          <p:cNvPr id="6149" name="Picture 5" descr="mcd_awh2005_0618376798_p641_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623</TotalTime>
  <Words>671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Garamond</vt:lpstr>
      <vt:lpstr>Wingdings</vt:lpstr>
      <vt:lpstr>Stream</vt:lpstr>
      <vt:lpstr>The American Revolution</vt:lpstr>
      <vt:lpstr>Britain and Its American Colonies</vt:lpstr>
      <vt:lpstr>Americans Fight for Independence</vt:lpstr>
      <vt:lpstr>Colonists Protest British Policies </vt:lpstr>
      <vt:lpstr>Start of the American Revolution</vt:lpstr>
      <vt:lpstr>Battles of the American Revolution</vt:lpstr>
      <vt:lpstr>The End of the Revolutionary War</vt:lpstr>
      <vt:lpstr>Battle of Yorktown</vt:lpstr>
      <vt:lpstr>Americans Win Independence</vt:lpstr>
      <vt:lpstr>Americans Win Independence</vt:lpstr>
      <vt:lpstr>Americans Create a Republic</vt:lpstr>
      <vt:lpstr>Americans Create a Republic</vt:lpstr>
      <vt:lpstr>Enlightenment Ideas and the Constitution</vt:lpstr>
      <vt:lpstr>Americans Create a Republic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22.4 The American Revolution</dc:title>
  <dc:creator>Leslie Sniegowski</dc:creator>
  <cp:lastModifiedBy>Leslie Sniegowski</cp:lastModifiedBy>
  <cp:revision>31</cp:revision>
  <dcterms:created xsi:type="dcterms:W3CDTF">2010-03-02T21:36:42Z</dcterms:created>
  <dcterms:modified xsi:type="dcterms:W3CDTF">2015-11-23T02:07:00Z</dcterms:modified>
</cp:coreProperties>
</file>