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657935-46C9-42B4-9829-293A85874B8F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BF3B8E-C8D2-4A35-8FC4-20652D01C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57935-46C9-42B4-9829-293A85874B8F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F3B8E-C8D2-4A35-8FC4-20652D01C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57935-46C9-42B4-9829-293A85874B8F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F3B8E-C8D2-4A35-8FC4-20652D01C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57935-46C9-42B4-9829-293A85874B8F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F3B8E-C8D2-4A35-8FC4-20652D01C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57935-46C9-42B4-9829-293A85874B8F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F3B8E-C8D2-4A35-8FC4-20652D01C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57935-46C9-42B4-9829-293A85874B8F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F3B8E-C8D2-4A35-8FC4-20652D01C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57935-46C9-42B4-9829-293A85874B8F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F3B8E-C8D2-4A35-8FC4-20652D01C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57935-46C9-42B4-9829-293A85874B8F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F3B8E-C8D2-4A35-8FC4-20652D01C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657935-46C9-42B4-9829-293A85874B8F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F3B8E-C8D2-4A35-8FC4-20652D01C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9657935-46C9-42B4-9829-293A85874B8F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BF3B8E-C8D2-4A35-8FC4-20652D01C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657935-46C9-42B4-9829-293A85874B8F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BF3B8E-C8D2-4A35-8FC4-20652D01C3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9657935-46C9-42B4-9829-293A85874B8F}" type="datetimeFigureOut">
              <a:rPr lang="en-US" smtClean="0"/>
              <a:pPr/>
              <a:t>10/26/2017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2BF3B8E-C8D2-4A35-8FC4-20652D01C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295" y="304800"/>
            <a:ext cx="928010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Structure &amp; Function </a:t>
            </a:r>
          </a:p>
          <a:p>
            <a:pPr algn="ctr"/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of Cells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048000"/>
            <a:ext cx="3905773" cy="3276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514600"/>
            <a:ext cx="4196984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71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-76200"/>
            <a:ext cx="88392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ahoma" pitchFamily="34" charset="0"/>
                <a:cs typeface="Tahoma" pitchFamily="34" charset="0"/>
              </a:rPr>
              <a:t>Ribosomes</a:t>
            </a:r>
          </a:p>
          <a:p>
            <a:pPr algn="ctr"/>
            <a:endParaRPr lang="en-US" sz="1000" dirty="0">
              <a:latin typeface="Tahoma" pitchFamily="34" charset="0"/>
              <a:cs typeface="Tahoma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Round,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grainlike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bodies.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Mostly found attached to the endoplasmic reticulum, but can be found floating freely in the cytoplasm.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Made primarily of RNA.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Are the protein-making sites of the cell.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Found in both plant and</a:t>
            </a:r>
          </a:p>
          <a:p>
            <a:r>
              <a:rPr lang="en-US" sz="32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  animal cells.</a:t>
            </a:r>
            <a:endParaRPr lang="en-US" sz="32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548" y="4310062"/>
            <a:ext cx="3599852" cy="2395538"/>
          </a:xfrm>
          <a:prstGeom prst="rect">
            <a:avLst/>
          </a:prstGeom>
        </p:spPr>
      </p:pic>
      <p:pic>
        <p:nvPicPr>
          <p:cNvPr id="6146" name="Picture 2" descr="https://encrypted-tbn1.gstatic.com/images?q=tbn:ANd9GcRYBZOLTNrFUSGJx1Auqd6hz7BjEH8KR95TxKmjEMiYuu4ZHV8kQ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5410200"/>
            <a:ext cx="1066800" cy="1066800"/>
          </a:xfrm>
          <a:prstGeom prst="rect">
            <a:avLst/>
          </a:prstGeom>
          <a:noFill/>
        </p:spPr>
      </p:pic>
      <p:sp>
        <p:nvSpPr>
          <p:cNvPr id="6148" name="AutoShape 4" descr="data:image/jpeg;base64,/9j/4AAQSkZJRgABAQAAAQABAAD/2wCEAAkGBhQSERUTExQWFRUWGBkYGRgYFxkXGBobFxkXGhgYGBYYHSYeHRwjGRoXIS8gIycrLSwvGB8xNTAqNSYrLSoBCQoKDgwOGg8PGiwlHyUsLC0vNCo0LCwvLSwsLCwsLDQsKSwsLCwtKSwsKiwsKiwsLCwvLCwsLCwsKSwsLCksLP/AABEIAKEBOAMBIgACEQEDEQH/xAAbAAEAAgMBAQAAAAAAAAAAAAAABQYCAwQHAf/EAEYQAAICAQMBBgMFBQYEAwkBAAECAxEABBIhMQUGEyJBUTJhcRQjQmKBB1KRobEVFjNygpJDg7LBc9HwNFRjZJOitNLhJP/EABkBAQEBAQEBAAAAAAAAAAAAAAABAgMEBf/EADMRAAICAQIEAwcDAwUAAAAAAAABAhEDITEEEkHwE1FhInGBkaHB0RQy4UKx8QUVIyRy/9oADAMBAAIRAxEAPwD3HGMYAxjGAMYxgDGMYAxjGAMYzXLqVUgMwUngWQL+l4BsxjGAM8z7x9sRPrbRvjTZzXLxM/QXfIY9a+Ee+emZCz9zdIzSt4Kh5gQ7Cw3JBtT+FtwDWK5AOdMU/DlzEasoun7x/YUkXYhils+Zbpje5DXVXuwCeDu4IIA1auRIfD6pHIqMEY+aBpBaxMTyV/dPUcA9Rm7WaQxu8E1MR5b42yKRYNehr4l9D8iCd2iOlMitrozIyACOQlmD18Mcy3tZhfDt1A55HPul7FZsez3/AMGd9GyG1/ZO6gGcRFh4sS15lBJPh2aVuTxwDZ6E3nayL8BIkRgTG5H+IgNcg9JEPldTRBF0LGbNQY0pomuBnKLuPnjcUDG/PK8rtfnqFJvaTw9raWQoxiPJ5KmyCaA3qPSULwCOo8p9COsXze3D4rvqTY6+x92n1aTyPLJEm/yjzOpfqWslpF5N15unDZae+HbOmk0qkSAk3JEy0QDHwd3I4820r8XmPqMr2o0LwxrISJYGUFdQg8pBHHiL1Q/P4fmp4yO1vY0UxDMvPWx69PiHKsCAPiB4zk8MMzU8b7+xdtDkm7IWUeJH925ux1Qn1sCuvXcKJuyD0yK1EbRmpF2ezdUP0fp+ho/LLYi1ZJJJJYkgDk/JQABXoBmzsnQtqfIkkXiGMO0Tqw8rVwHDMGomj5R9Oc9MsnhxTn+Sbsp2R0XbIPxDb8d+tBbphxyDX8QR6Z6lpv2UqQxeTwnNbVhFxrV2Srjkm/wheg+Zzz+fus3NIsgUyximKPW9gwZW4BsXW81eYjxCyOoDlo5/ti7toskEg0OlVZJ9uR/6Gc8PbKECzR2hiBzVqrEfoCM2yaIRHc6yobJLMHo3V7nFqRYHr/XNUMEBBVWUgjaVEgPoFuru6A5+Wdrl0aIdA1i79nO6yOn7tX/UZvznTQLYPmNMW5YnzHjcfnnTWdFfUh8zGQkA0LPtdX+uGlA6kD6kD+uY/aAR5Qz/AORGf/pBGG0gYSSB422+oK+xBPFEehs5cDp43dkkcoPCsMpphtkBDDg8Abuork5w9lfs+1Gpj+0xtGnqq7tzSGNrCtXlQ7l22SSLINZIQd231Zf7nUI1qisbgAUAlwzOpJBZiPKrHyel54cnEY2mr8jfKzq13diD7KiiQoI7cSsQ1+Jy27oCGNdK5C17GT7pdyqW5d3hlg+xxtaUitpkT8KCuIjZPVuTtEz2F3bjTazuszxUFA/w4qFDYlnzV+NiW+YHGWHPFPM5KlsaqhjGM4FGMYwBjGMAYxjAGMYwBjGMAYxjAGVnvd3RfWMhSfwvLscbd1rd2vIpr/7e2WbGVNp2hVmMSUAOTQAs9ePfMsZhNKFUsegBJ/TnIDPGVzu930j1czRKtEIHBBsUfQ+xyx5WmtGFqVLtX9niTTtN48qEkuqiiiyUBvoiyOOVvnKtrdEQWgnWnA8ws0wvh0bqVJHB6gijRGerZUO+3d/Vah4/AMe2ipLEgxksCXWhzYAFfl+eejBncJU3oZa0KavZcRVYZWeOAFh4kdEhZCCyzAg7lsD7wcqPiBA3CXPZB3lNK41CAbgpbbKFuhy/llX0D7gel31OnVaZ4ZPCmG1+SCPhcD8SH2916r68UTo7EU6OYzRecldpSQ8bbB2o1WhsDk2PQ+49bxuvEwv4Evoyzdn9haoaGaMVE7Sb40ZgQFOwurlLADsHNC/i/TKcVh08YX7QrTbiXEZ8SEbnICKpo2tc7Sv+rjLVD+0yNtQIWjKKd26/jQBb3NtsEE8cH1HJyqCKOxG3JiYJHJVHy0U2t+F6AJW+oJFjPPijJydunv5a99CtolNfpJYP8eMoP3x54j/zAPL/AKwv65zdiIdJI0unKAuPxrvFdaRgwIW+as5I6j9oE8Ee2QLKedr7Gtj6K6qQLP7woH90ZH9qyiaWMaKEB5FXcsdKEcnz+NE1VQ/FtF88nOryS/ZnXxH/AJJ7U/tOWJR4kVSDkjfw4sD7s1ZPyIFdObBye7V7t6WW5pF8NqtpFYxt0/EVIB/1XlQ7W7uyRLucRTxghSy0CpYhfNG5IHJA4Yn5ZGjUF43gj1Eir0ZA4bbR9Ffdto/u0M5eBGdPC/yLrcsid094LabVLIAaIkUEgjqC0e0g/VTkZre5s7eV9LFLfrujZefcyAMB/pP65h3a7Rl0SuqhJt7b2ZyyOTQA5G4cAD8Izv7X776gx1HBtN87JQxIo8Dci+tH9Dm64iLrdetMaUWWHuhpNihtLASFAJ8JD0H7xFn9coU3dFlkkvQ7mLsbWKMpts7NhugNm3jg9b5vLF2T36dYUE8EjSgeZlaGifTq45qr463nD3i77ahgv2aKRODdtFe41tPDHyjm79xnHFjywl7MfmtCt6HLp+6k/wCDRhPmxhT/AKSx/lkrpu5Wof8AxJI4l/Jcj/ozhVB+qnM4u/U20A6dC1CyZiATXJoRni/nkF2n27rZJldWSMAqfKzeUL1G08Pu+f8A2zv/ANmWm3fzJoi6a3tODs2KOOjVMQL5NeZ2LMeWJa/ck41ve7S+ED4hJkQMqJ5padbB2j4eD1ah88o/agOoo6l2lCmwH2qgPThUCj+N5jpIrtII2cg1tiSwD7MQNin/ADEZn9JSvJKhza6GrsLU6rTNJJ4qAMqqNybmCR2QWpggajz8XTrlu7p9+hqZFgbaZNhYstgWpohkPKkgg9T6jK/3ThXV6opIj7I1DFSpVS4PwvfJUEXXQ8X7Z6RFoI1dpFRQ7fEwUBj9T1Ocs7x3UV8Qk0b8YxnmNDGMYAxjGAMYxgDGMYAxjGAMYxgFe7U76RQaldOwJYsi8Hm5PhIX1HS/+9ZYc5ZuzInkWVo0aRPhcqCy/RuoyvaHcFtJXHmcfFvU07D4WsenpWZlKq0O+LD4ibvvtFrxkEO25IwTIquo6sp2H/axr/7smYJdyhqK2AaYURfoR6HCkmZyYZY9XscvZ/YcEBZoYkjL8sVUC/4Z3YxmjkMYxgEN3u0niaST7rxWUblA+IMPxIRyGAuq69PXPPNO8oQyywyRxbiqyOu32/xBQK8/iIC/Ti/W1YHobwygijyDnbFmlj/aRqzyfU6NJBTrfz6EX7MOR+mYdm9txaKNtK8aSrI6lgwZpJAxrnqGK0KoD6Xye+TuxrPtDJFp0SJS7A7wI2Um0VALKGuKqhznO4p9kiFJB+FxTfMr6MPmpIz6HNi4hU9zOqOjtGCGMo2n1CyxyNtCF90iGiet7mUVRDDcPc9M5dRp1cUwB9iQCQfcX0OZ1zfr7+v8c+53x43GPLJ2Rsj4NDLtlV5rEoVWVVAUhPhJBBO6/UEHjrndovu4RB4OnkQEsCwkV9zdW37mIbgciunpnO2tuRY1AZ2dYwpbabYAj0PHI5zt1mllhFywSoPeg4/jGWP8s4zhgb5ZfgRbrQ59PGwvcbF+UcnaKHG48tzfJ5+ufWlNkKLIAJ5VQAd1WWP5W6A/Cc1r2hGa84F9L8t/TdV5hrNCs1UxVhfmQjcAeoPXg+2d/wCmoP7kJuDu1qXQOBBtI3A+MSCDyDax10zH+7mpaNnjOnfaDWyVnJIF7RSAWfmcj11ky6caUTkR7TGo8Nd1AcjfXJA6+uaez9PLEH+/lt23NtJjBNV+Hnp888ijxL/q/t+DVxJPu53dn1O95PE0yAgKGRTI3HmPm4AB6eX3zDtTuzOmqjiRJ5YmaMmTcFQLZ8UMYwpXjp9BWcDQ72VQJJnckKN7uWI5PmdqFepJ4yY7s63U6bVjRtGxDOWbhzGiGMUUlb03DnpZJ4GccryResl7rZVXQsk/cnSmN0WJVZlIEhHiOtjqGks2Prjup3bbSLJ4kxmeRgxO3aBQoUtn9TedXbneGPSgGSyWDEAVdLVnkj3HHzzu0erWWNJENq6hlPyYWP5Z47dF0NtZ9xjIUZ8dqBPtznJpu14pJDGjguBdfIGiR7gHixnZgFb7u99o9XM0SL0QPYNiiapuBTfL64yc0vZ8cZYxxohc221Qu4+5rqcZXXQHRjGMgGYvIACSQABZJ4AHucpnae7R6tpQfLKfEP50GxZUYfvICHRutbl6daN2nKz/ANqyMSwebTo1kkFU1k6qtHivDjQV0pj75hzo6QxubpHtqsCAQbB5BGYfaF3bNy7qvbY3V711r555D3e7Zn8dSJmWLRaZgsQYhX8KOKMB16EtK+6z0AQCrJN37n9keZ9Q3mYFo1Y8sxBAmlY9SWkWh7KigUDhSsko8u5a8YxmzAzVqdUsalnIAHr/AEAHqT6AcnMdbrViXc30AHJYnoqj1JyvFpJ5egMg5A6xwg+pI+JyP1PptWycSlWh6cODn9qWi77/AJ0Mtdr2mIVgwVvhhX43+b0eB8rAH4j6Zr8VoyyyBV27aVLPDDyqP3msEUB/55P6Ds1YgatmPxOfiP8A5AegHAzL+zk8Xxqt6C2fQC+g6A8kX1rjM8jPR+pxq4paffvrq/7HD2f2USRJMORykfUJ+ZvQv/IenqTL4xnRKjxZMjyO2cMnbcIm8At97SnaFY0GvaSQKF7T1PpndlW7U7tyyTayVWZTJp1jiAkKguEnU7wPYutHIr+5uoWZSjMqhE8NkZPumEbBw28byGkYsdp827nlQcy5NdDNIv2Rvbs6eH4Jk8OSfdHHXLFipJKr1O0Wx9gD0yG7p9nNooZX1JaMBVL7njMY8NPPICgHxdSzeZqBPOR3dPujKe0JO1J5HYSowhilNvCjMCB7LaAHaANu4g2QSbdkonO6Hd+XSrJ40qyNIwakBVFoVwD6n1/TLBjGbbt2yDInvP2X4+mkRUR3q03AcMOlE/CfS/TJbGQHnPZvdLWOjO4SM7vLC5s7aHPiqWo3fBDfpkdqZfCYrMDGwO3kgrdXQdSR055oj1Ayxd7u+66LtLQQu1RziVX54BYxiJiP8wIv2Y5LnubB9rGrt94O7bu+73Vt37au6+detZ6sfFzTdkcfIoQ08bssq1vX4ZENMPo6n5nNva8+pniEZ1B8pDKzIpYEAj4k29QSOQctnfDuy0iq+mhhMwY7rARmBUj4wL4JBo+2aOzO4H3KeNNKJa8+xgVv5b1P0zs+IxS9qcdfTtEp7HJ2RpxqNENHE7QTQ7Wtz4gbzE7rG3cpJPFAqa46Xx63SafRafwDGmq1Knc7eArbd7bjyQQDtJpSSehrnJns/uI0WrSb7QzRRksqFRv3Mu07nFAr69PYemQXbuqE3aXgwUJWYo6uTTGNLDmgSlqKvkEBbHrnmShKda8u/ff5L/ciOyNLAzCXUQ6jhmIiXw1jr0O0urKetjp68Xkl2v2rpI1Bi0PPNmSJZK48ooO3U+ub+0uxtRBE0siRKi1Z8YnqQOgj6WfWsw7vdmyawO0bxKqOUJId7IANito6EeueiUcD9rmdd+hnXY19mzwJKmqGn1AlA3eFuiECOy0xRd+4Dk8HpZ4zb2b3y1299yqBQH3nIDepQIQSpHoSPTNPeHsrUaeRYlEkzSBdjRxUu7cQykktXlo2fc5Ydb2FotLEZNQxdgpbbJMRuoXQQFVPPHw5zbwRXV9/MurKt3g1LalR9pcyBW8qpGgpj0UeUtbdNpY3no2j1qwwwrqGjjk2ICBSqGoA0BwBu49s880+t0M03irBJcTLtj05CwOV5Vm3BQCDVixfHBz73jZ9bIHf7lQu0pGxYsLsb2IA9+i+vU5XieSSUY0u/mL03PRu2+1Fghdy6I21tm80C9HaAOp5rgc5ROzO+mtZXBUKCV2tKLZeDupFq7NVuIrng5wbgHBpnkY7AfNJIxH4QTbfpwB+mSmo7q6swPJWwgWIkKtM3PI3copq+BuJ9xmlixY1/wAjt+nf4Jd7EN2Rq10WrWUuXO2TcHIA2sC1LS0pLgUPZW9s9W7M7QWeGOZL2yKGF8GiL5yqdyu7yPo2TU6UBWmZwsw3SMDVO5ezu6qPygZco4woCqAABQAFAAdABnmyzUpWkaSoyxjGcijGMYBVP2gr90h9vG//AB5T/wBhlCMg8LtdHIDJIsosgWI9VOxAvqfD2/7xl07c1/2x0SNfuF8QGW+WLRyR3Gvqg3fF6+nHJoOqgTT66X7Qdyy6ch2bdJ5pIlBIJBbl4HAHu9ZzcbO2OXLdd07MNTNGn2PVJICzKkWojVgX3w0rWvtIkW0/mSM+uen9zu3dO2lgVZoy7RmSgwvrbkj05b1yidj9h6ptOmlfTyKrTJOZHKBVXySlSu7fv8UMNu3jccz1XcvVyQww+Fp08Lw97+Lu8cRBvJt8L7veXclua3HriKaLla28m18Oh69mrVapY0LsaA/X6AD1JNAD1vPJNLD27pACHOoVSRs3CWwwJTaG2ttUgKSTfmuqXLdo+1pdWkDtF4cjKCsR5AcD7yVq6ovRfe/dlqylRcGLxJa7LfvvzOoeJPL7PX1WBD/IyN/P/KPNYdHoliXao46knkknqzH1J98x0GhWJNo5PVmPVmPVj8/6cAcDOnEY1qy583P7Mf2rvv8ANjGMZs8wxjGAVntXvO8cxhVGpH0oaTykf/6Z1jVApIJsbrPoOeTxkd2V38cQxePEzSShvCKlPvWE6Q7SPwcyRmz6EnqKy1T9jQuzMyAsxiJPPJgbfEf9LcjOKPudpFDKIRTDbRLGhuD+Sz5POA3lrkA9RnOpXoatEZqO+sd+HPDtAaVZd5BRWhCvtU0RIxUq6rwSAfUEZme+5BRDpnEsnhGNN6crP4m1mYcKQYzuHNWK3ZIjupANu1PgYsAzOylibLsC3nbdzuayDnzSd2YIq2wDysjAhmajGGCAbzwqhmAUcDcaGT2upaREJ+0dNgZ4HQuqGMFlO7fIYyGK3t2sCT18vI54yx9i9qDUQpKFZN1+VhRBUlT9RY4PqKPrnE3dzSlQpgICrtFbwVAfxBtZTYIfzAg2D65LabTiNQi3Q6WSx/VmJJ/U5Yt2RqjbjK/3w7TkhSDwi4Mk6o3horvt2SMQivxdqP55XNJ3t1TtpQpDvIdPuW1RGEsGsfqFLLzGjMOaK0PnXOiJFo7y9ml/BlRN0kU8TcAbtm7ZILPoI3c1k3lQh7/7lLiCkj8MT3ILRpJXhqMbfvAGQm7WxVWbA26fvm8jCJYAJ2eQeE8hQoIlViZCY+GIZKChlIaw1c5FJXZaZasZTtJ39eYp4OmBWR441LzbDvk0o1Q3AI1KEsEgnkCgQePuh/aF4zRiPTSuGSItQYlWmTeq2E2UAVss6/FwDRzXOiUy4ZqGlTfv2rvIrdQ3V7butfLOHu72z9phEhUI1lWS2LIw6o4ZFKuPUEfSxRyTyrUhhNCrqVYBlYUQRYIPUEHrmvR6KOJAkSKiDoqgKBfyGb8ZQR/bzTDTudON0oA2iwCeRuAJ4vbdfPPO5OxtQkbanUCNHlkICSf4h4tblFjoGoEUABz6Z6pnH2r2RFqYzFMgdCQaNjkdCCOQfpnSGRwdojVlC7G7vTaiFZIvARGujuY0QSD5Ai8hgR19M3d3u6Ookmb7YhSJVAASX42HVrU7tpHpY+mXzQ6FIY1jjUIiClUdAM35uWfJLS+/gKRA6TuPpIpxOkW11+EBjsBqtwS63V6/M5PYxnCyjGMYAxjGAMrPeLXeK50ynyLXjEetixCD8xy35SB+Pia7W7QEELyVZUcL+8x4RR8yxA/XKvpYdieZgW5Z26As3Lt9Lv6AAemQpF95+3F00QpWZzyqpwQqUXkagajRaJ4I5ArnIvun21C8mpiM0EmpeQOkhkKl02llRdp48JQVpDXr13ZYO6kPi79a3Wfywg/h06k7PoZDch+TIPw5Wf2qaeOER6hdG8hKlWkjZgkQSyC8S+UmmcBjVWebqo/IapWdXebvwey4wViEoZyPik2AgLuUSP1Io8LdHqRyMsMpXtPs8iORo11MVhhRZL6g1V0QVI9aYZ4Ke1JO0JliJjgh8u4hTEqKFJkVVUsLbnirYogAFBc9d0BgTQbovGXTwqEWR4y8zFnIEkTq/o7HoAFvjpw1qyRts6NP3Sjg0sOlklkcRFpXcM0a7CxYpsVqKkjaFN9GIrI5JWn7RaGdJYmKh9JNDtuEKCDTqSCjcBg1qT5SBYub1OoQBonK7/DLtGBVtsIjiQc/AoDbbvgHnnODsXRCPSjUyCQHTNJMmweYp4dSJtIshwDx7gHOan7dNH0MsVDFyRflfffT1Lt3W7badHSUBZ4H8OUL8JNBkkQHkK6FWA9LI5rJvPNe5PexdTqo9QqGNNQr6ZwWVgZYB40RDrwbieUfVKz0rOkXoeB10GMYzRBjGMAYxjAOPW9sQxECSQKT7/wsn0HzOdmVnvL3HXWSBzLJGK2uq1Tr7c9PrlkRAAAOgFfwy6UDLGMZAap9KjlSyhijblsXtYAjcPnRI/XOB+7GlIowR1YPwjgrv2kexHiPRHTcc5e+PZss8KxxIrgv5wdu4LscAoXBUEOUskEgbq5rK4O62qKyB1Zy8ECu2+NnaWMQCo2brEdjl45OGN18bZzk9djS95b/AO7mmuM+BHcQATygbQptQB+U2R7E2M55e7+jFQmFPOzOBtJsqoBO708p29ehrplcXuvrCwJCJKWjYahHO2JFgCNAkZ52+IGIHQh9x8wGfH7t6nwohFAkbJHKkgMgdZXdYl3k/jJ2vRfm63dTkv0L8S4J2bArgBIwwIkAAAIKoIQ4HyjpL9uM5tR2LpIV8ZokRYYyNwWtsaK3FL1ABahzVmuuU1O5GqAJAAkMOpiR967ow83iRLagAAxlk8gpb4FDM9X3O1DRMvhF1ePUKsUkkaCGSUIFkURDYF8rfDyNxr4jS/QV6l77L0cUcYEKhUPmFCr3c2fUk8dc2PrkD7CwDUp54HnYqvJ4ssKq7yr94O6883giN9gMXhTEMQRs2yRFa6nxVo/lY9ci5+5updQ0qLKx8CV03+UyjVSTTKu7ihG+xSasKBxl5muhKXmXzSa1JVLIbAZ0uiPNG7I459mUj9Mw/tOPxEj3gs4cqBzfhEB+RwKJA5yu9id2ZIdQku0KC2tMtN8QmnEkAI9aW/8ALZ9zkRF3DfaEMKAIdfVMKZtQ4eBxXIoUOeQUv2OHJ+QpHoeMpXYHdzUpqxLOzsRzvDoQQYUTwnsbyA4Y0PLdN1JGXXNJ2RqhjGM0QYxjAGMYwBjGMArveeXdJBF6AtM3/LpUB/1uG/0ZXO9bH7M0YNGZo4bHX76RUav9BbJvtRr1kn5Y4l/iZWP9V/hkV2qoMujB/wDe0P8AtinYfzAyIrJaPtOGl2OoQcKBwKAoDkWKFfwr1zZF2nC52h1JPG27B4J5sV0B/hlWk7yyNO0EzCNPFW2AoqsbhihYG6baFJPQMffJPvh2o0cKxohkaYSKCp5HkNsoAJZqbgD5/IHnjam/ZOs04rU8372TfaNTI6PCY1k2RLEQQVCD707Rt5Aok3VEc+Tbau7XeNphIjoo00NSWqqqARnypGOpBkF7j+5wW3E5Su0tAY2dLO4uI3BNm28MPdCtu2lo18BHPJM52mxg7PjjiW5dXJuoXfhx0AABzzQqvc57pQUopLroXhkuZzey17+xDy94ZJJJGMiqxfcQ6kUWKh13KC+1FKMKH/DVl5Geh9sd6HXstZo2BnmURxMi3cvmDON3AWkdgeaodeh8tUJK0TksnnETmwSu74WO6gwBI61w2eid13inik08kG6EbJEogo1lwJI5Ny0Sqoxoghi/S+WfGoHDmc2292cnZ3eZG0enSSZW1UepjdY6pwBqvD8NiqBTJ4bODXJu+ep9gzyDtfsiDTzLNp28CVBHsh3XCRG6NRVI2oNs6318319D7rd7I9ajbQY5IyBJE1blJ5UgjhkYXTDrR6EEDyc0bpM04yStonMYxmjIxjGAMYxgDGMYAxjGARnbvbJ04i2xmRpZREqhgosq7WSfQBT88iI+/YqNmgZUnCPCdykujzQw7mA+Ajx42288HrYIyyajRpIULqGKNvW/RgCAR86Y/wAcjh3T0tOPBWpBR68DdvpOfIN/m8tcgHqMw1K9CqiJ1ff7aJikDP4AmeTzqtJDI8drfxFmRiBxQBs9Acuwe9EjTtDKpIfUamONwV/4LEhCo5A2fi9SD8idna/cGCZBGoWKPzhqTc5ErBnpyeCx5NhhfNWAcmYuxYVYMsYDK7uD7NL/AIjfVrN5EpWXQr7ftCW5NsEjqrbFYcBiNQmnIJYBVt3teTYVulVmjtbvzJ4GoEUJE8MWoZ/OpEfg+UMpIp7NEChwDdHg2L+7entj4Y87B2Ftt3B1k3BL2hvEUMSByRzmGr7qaWW98KtuLluo3eJW8NR5DbVtTxag1xipC0RE/fvw0LtCxjUzRhwy20unieSRdnop8OQBvdegBBzXqe+TiaJGTwafdIGdSpibTaiVCZOi00R3e23qQbyW1/c/TyLLSBHlR0Ljkr4ibGdVPl3leC1WQKOZQ90NKqbPBVhze62u42iN2Tx4bMtdADQyVMtxI3Rd+xI0amEpumMLMxKxqwEbKAzICWdZFKqwW9rAHpfPD+0QkKx0zKhSKTd4ikiOWTwg2394Pzt/d5u/Lk7F3V0y7aj+F/E5ZzbjZTtbedhsQgtdFQczHdrTbQvhLtCLHXPwo+9V69A/OWpE0IzsDvO87CNULlbaV2Kx7VMs0aAKL3H7pj6cVzZrMO0e/PhSSR+Cx2y+Cp3cO4iEzcKrMFEZ611NVVkS0fdvTq6usYVkuipZerM5DUfMN7M1GwCx98y1Pd+CQNujHmk8UkFlbeFCbwykEHYNtgjjjFSoWit/36ctbRmKIS6dbPMhWaHxWWSNgNhA60SeMkoe9xqFngKCdXkj84Y7Ei8QFwBQYjigTXvkj/dzT79/hjdcZuyeYgRGxF0WANWea4zR/c/S7BH4Q2KbVdz0vlKkL5vKu0kbRxRqsVIWiF7J78F5ZNykq4DxjjyKNHp52Un1JaQ85uj79M5QR6YsHZI1JlVfvJNMupAIokKEJBb3AoG+JWTujpGXaYVqwfUfDGIgOD08IBCOhAo3nRD2DAm3bGo2srr8mWIQqfqIgF+mKkLRs7H7TXUQRTqCFlRXAPUbhdGuLHTOzNOj0aRRrHGoVEAVVHQAdAM3ZtGRjGMoKp2mtayX80cLfzmU/wDSP45D9vS7G0sh+FNVGWPHAdZIweaAG51Fk+uWDvLFtmhk9HDQn6mnj/6XH1cZH6vSLKjRyKGRwVYHoQeuRFK1pNFqddqtQNTpRAqGo5ASpIDEAEneJCVAO5QtcDnjLPL2Hu+zjft+zsCm1Sei1tdmPQivQHjIzT9sSaMCPVEvCPKmqAtkHRRqV6gjgeKOD+IKes12vHqHiYaWSNHZfLI4LgHiiKsGxfJBHQ0cyo8rtLc3dxqzy3vbodRHqZo5EDDUSBlcJTAb9ysjDoQwS74sdOl/e+/m1XhqCV06JCApBNgAlgm4E88WLy5aTutptLEzat7lmYNI+5v8QFm3RULBG421fKgtKOPU9xTNUsOojkUl2DugLszXZMgB81kiwFoXxnox5Fzp3qjXNy4nFdX9P8nn50joaVStOjsSAlGMg2pdqY8Dyi/1rPTewOwpFTd5S0yo8jopVXOwAUrebp70bJPHAFVOkl7N1KDw49TIwDbFRpSBZ21ajaSbNgenUXkqO0e09YJIZIW042sHkCtHQYAhbO6wBd7QXPTpeaz3l3Zzxy5HdH3tftmMBYYY4dTO7mLdW4Rk9ASBybs1YFUb5GT+q7NEBE+i2GfTAiSJWvxUbzPEwJJDWCyX0PHrlW7rdgy6Uy62KKWWNEqCJ12SSMdoaQJyVHLn1cgkebNvdrboxLqmimSaR2ihiY0Jmcq/lRoklIVgAWkugDR5zzuEVojTk5W2z1fsztFNRDHNGbSRQyn5EXz886sgO4WkaPs7TK3LFN5+shLmvlbZP5UcyK7Y7WeJkREDl76tXqoA6fm9fbOX+8jhJN0QWSOrUuNtEgE7vkCDXqCKPPGHeWMtNCAdpNgN7HxIueoyL8PYNSjndJvi8xJJIEi8c37o3+sDoozhKTtn2MGDFLFFta/G/wB1edUTsHbh8Zkk2IgQGyejERkgtdH4649slRqV279y7avdY21730ynwLAdQvj7a8MbdxrnwoPX6X/6rOUEVRv7P43z9x19b8Ln3uz8WPEaLLgoTqrWi6afD1LzBqUcWjKw/KQf6Z8g1iPex1auu1ga+tZUtSsPjOIXCxmIh2FlBw1+vK34fA9Sa5LZyK+2OWNVQnaLkQ2CoYcMTwQSws0OjAiheXxGc1wCktG+m68/Mu8GujckI6sR1CsD/TMV7SiJAEiEt0AZbPpxzzzlXlWESaf7MfNYuiSeq3uvo23fY61uvoM5IdAn2V5NvmLopPPIMcfBHT1/p7DJ4j2C4LG9W2rrprvWpdodWjkhXViOoBBI+tZ8XXRl9gdS/wC7uG7+HXKpJpfCeLwQQxgsUSTZjlPF+5VTXqVHtnDotKGCbZIEO+1skSElvJZ9R8JFew5648VlXAQab5nXu9+/yL19sTfs3rv/AHdw3e/Tr0z7PqUQW7Ko/MQP65UNGY01Km45g0hKsCS6knbZHvzfrdMwI6Z396ZAZI02x7qJ3y3tUN16f5RyfUqPWxfEdNnJ8GlkjC3TVk+dYlBt603CncKP0PrmDdpRBQxkTaeh3CjXWjfOUqNA+nVT5lMw9ePNGLI+vX69ebzf2nogmpKDw1UL5fF3FKbabu+pfxOSf51k8R1Z2/QQ5uVyd6/JffUufjrt37htq91iq976VkPqO8ymB3iI3KVAV+tMU820G6pgR0x3e0Q+zMjMkqEsPKdy10YXQ6tuP65AweH9mdjRlBiqzbbPuL4PpuFH53hzehjBw2PnknbqSX16/cuOk16ScBlLUCVDAkfUdcyOuj37N67/AN3cL/h1ysyaBYH0whG0lD6k80AOvvuN+/HsKh4NPuT/ABIUO67cssu70Jb2vngdbvzAnDyNGo8Djn7Sk66aa7tfY9EZgBZ4GaYtfGwJWRGA5NMDQ9zR4yH7134cYa9hYb69eOOP9xH5gvrWRvbiafwq05TkqH2knin2bvWt/wCpNetZpzpnDDwqyRi23q+i0Xv+xYdZ2qohd4mRytDruAJIHNH55HL3kYEblXb4HinqDuomgSenGQyaet7B4PgFrET03rR2/WvX9OSc7ey4g08SsAynTqCCLB4PUHOfPJvQ9f6bFji7139+xOdndrh0QyFEd+Qm7miTtIBo8ij0yRyla8Rx6hn+7mBkFrfnUqbqvkeAeQaRaHXLrnWEm9GeHisMYVKOz1/jz0GMYzoeMYxjAOTtXs8TxNGSRfRh1VgbVh81YA/plW00zG1cbZEO2RR0De4/Kw8yn2PuDl0yF7f7GL1NEB4yCquhInXw2Pobsq34SfYsDCkUyggggEHgg8gg9QR7ZEwaGfSf+yMrxdfs0pIVffwZRZQflIK/TJPTakOu5b6kEEUykcMrD0YHgjNuUhCdsdsQzxhNTHqNKymwxiaRAao/eQ71Kn5lf0yE0tBqg7S03P8A8x4R/wBh5vpl2zXNp1f41Vv8wDf1zlPDGTt7nWOWUVSOjRaxI4lDaiNiFG5jItMfVuv88jp+9kTFk06Pqm6fdALGvH4tQ5CA9T5ST8sw/u9prv7PBf8A4Sf/AK53IgAoAADoBwB9Bm1FIw5NnA+p10v4oNMPZFbUSf7n2oP9pznfsUIGbc8uolqETStuf7w7aXgKiiy21AB5TeTGbew9N42o8T/hwWAfRpSKav8AIpK/V2H4crIWaGEIoVRQUAAfIChmeMZSGmXSIzKzKCy8qSLI+ma5uzInJLRqxYUSQCSAQQD+oH8BmntTtyPTlQ4bzAnyi+hA5+pIH65oi7zRMjtTgp1UgbuSBxzXUji+LF9RmG49T0wxZ+VSinXT5/k65eyIWJLRISaF7RfHA5+Qzd9jTZ4exdn7tDb/AA6ZFR97oShcb6sBfLy1/ui/T1uqse4v5L3pTw2ZFbeCBsYVVmraiQFBq+eLHuMlwRvwOJdJp7knF2bEqlRGoVviFCj9ffPun7PjjBCIqhutDr9ffIrTd6U8INIrBrC0q/G3/wAPnkfr6gdSM1do9vh4HMbPE6sAQUG8dfQmvQ+v4SMc0ehr9Pnb5XdN11omdN2bFGSUjVSfUADj2+nyz5/ZcWwx+Gmwmyu0UT7175H6nvTFG5jYOWXrSijwCTZYAAWLuuud69pKYjKu4qATQB3eXgjb1uwRWVcpylDPGpSvWq+38G06NNytsXcopTQsDpQPpmr+yYd+/wANN13e0det/W/XK12Z2uQzTSvMxFeVRujPiBaAo1YJ+XHv1M9pe34nV2O5NnxBhRFmhwLuzxQ5viuRkTizrl4fNi2bfTS/l9fqdEPZcStvWNQ3uAL5617ZnqtDHJQdFauli6yHk73JtYrHISFJUlfKeQLLAmhZFk+l+2ZabvQvhlpQQynaaU7WILfBybFCzZ49cc0NiPh+I/fTvb1JJeyoRwI0rdv+EfEPxfXNmq0Mclb0Vq6WLr6ZwQd5ImVzTqUBJVgA1CunNeo4v1HuMjtZ3lEoQxPJGA62dgNg7rHJ9KNj6e+HKKQjw/ESlrarrroWODTqi7UUKB6AUP5Zzv2RCd1xId/xeUc8g8/qAf0zk1XeeJHZdsjbSAzKtqpJqib9+PqCBZ4xq+88SGvO/AYlFsAEAgnkehHS+o9xlbiYjh4i7SepIvpEJVioJT4TXK31r2zVJ2TCzbzGhbre0dfc/POvGapM4Kcls2YSxBgVYAg9QRYP1BzRD2XEoYLGgDcN5RyPY+4+WdWMUiKckqTONOx4QCBElMKPlHI9j8s2x6GNWDBFDBdgIAsKPwg+2b8Y5V5FeSb3bOX+zIt/ieGu+73ULv3+vzzqxjCSRHJy3YxjGUyMYxgDGMYBC9r9397GWEhJT8V/BJQoCQDmwOA45H5gKyDk1nhnbMphb89bD/kl+FvpYPuBl2zGSMMCGAIPUEWD9QcgKpnzJZ+6emu1jMf/AITvEP4IQP5ZrPdNPSWf/wCqT/MgnFlI3PjsALJAA6k8AfUnjJQd04vWSdv+c4/6SM3Qd19Mp3eErEdC5MhH0MhNYtggdJE+pNQ2sf4p64r1EIPxt+b4R1tiKy26PRpEixxjaqigP/6eSfUk8nN2MEGMYygrneWbZNCwUuRZ2jkmpIuB+ln9M49QjzNJOI3RQFABU7jTR/h6ngEmvZfWwLJquzFkkjkJa47oA8G6PPHuBnXnJwbbPoQ4uOOEVFar82VjU6V0TSyiMuI0UMlcg0vp19/1C3xZGp9PJO80wjZBsIUMKZiNvFH18p+Xw89atmMPHZlcY1/Tr5+l2UqaF5IoyI5ah8rUCrEEq25LF+lHjg16WRhJo7ikZI9RdqPvBuLWGHAAs1wOfll4xk8L1Oq/1BrRR6+frZX9Dp2+06i1aivBING1Toeh6entm7uzEw01FWBs8EFT0A6Hnrk1jNLHR5p8S5xca8voinQxzLpAFEi3J5qDB9oRRwKutwqx/S85oOznfxQscoFbh4g8zAFPxcAtwSAf3QOOuXrGZ8L1PQv9QauorV2V1e0XmhaEQSK3hMLIpLAoKCaPPpxkeBIVjYRSHwGNgqRYaQSAqDzxto8cEj0By5Yy+He7OceLUP2w63u/c/oVPUB52kmETooj2gFTuYi+gqz8R6fuj1NDPW6dvs2mARib5G02LB6irH1OWnGPD9R+selR0X4oo8/Z5jeRZE1DAsSPC+Fh8xVEkV1+YrgE7NXAyOohi1CSKqAN1DeVfiI4scA/hJXkeoumMnhep1/3B6Nx+unyOHQa53eRGjK7KG7mm63Vj5XwTwR0PGd2MZ1Wh86bTdpUMYxlMjGMYAxjGAMYxgDGMYAxjGAMYxgDGMYAxjGAMYxgDGMYAxjGAMYxgDGMYAxjGAMYxgDGMYAxjGAMYxgDGMYAxjGAMYxgDGMYAxjGAMYxg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data:image/jpeg;base64,/9j/4AAQSkZJRgABAQAAAQABAAD/2wCEAAkGBhQSERUTExQWFRUWGBkYGRgYFxkXGBobFxkXGhgYGBYYHSYeHRwjGRoXIS8gIycrLSwvGB8xNTAqNSYrLSoBCQoKDgwOGg8PGiwlHyUsLC0vNCo0LCwvLSwsLCwsLDQsKSwsLCwtKSwsKiwsKiwsLCwvLCwsLCwsKSwsLCksLP/AABEIAKEBOAMBIgACEQEDEQH/xAAbAAEAAgMBAQAAAAAAAAAAAAAABQYCAwQHAf/EAEYQAAICAQMBBgMFBQYEAwkBAAECAxEABBIhMQUGEyJBUTJhcRQjQmKBB1KRobEVFjNygpJDg7LBc9HwNFRjZJOitNLhJP/EABkBAQEBAQEBAAAAAAAAAAAAAAABAgMEBf/EADMRAAICAQIEAwcDAwUAAAAAAAABAhEDITEEEkHwE1FhInGBkaHB0RQy4UKx8QUVIyRy/9oADAMBAAIRAxEAPwD3HGMYAxjGAMYxgDGMYAxjGAMYzXLqVUgMwUngWQL+l4BsxjGAM8z7x9sRPrbRvjTZzXLxM/QXfIY9a+Ee+emZCz9zdIzSt4Kh5gQ7Cw3JBtT+FtwDWK5AOdMU/DlzEasoun7x/YUkXYhils+Zbpje5DXVXuwCeDu4IIA1auRIfD6pHIqMEY+aBpBaxMTyV/dPUcA9Rm7WaQxu8E1MR5b42yKRYNehr4l9D8iCd2iOlMitrozIyACOQlmD18Mcy3tZhfDt1A55HPul7FZsez3/AMGd9GyG1/ZO6gGcRFh4sS15lBJPh2aVuTxwDZ6E3nayL8BIkRgTG5H+IgNcg9JEPldTRBF0LGbNQY0pomuBnKLuPnjcUDG/PK8rtfnqFJvaTw9raWQoxiPJ5KmyCaA3qPSULwCOo8p9COsXze3D4rvqTY6+x92n1aTyPLJEm/yjzOpfqWslpF5N15unDZae+HbOmk0qkSAk3JEy0QDHwd3I4820r8XmPqMr2o0LwxrISJYGUFdQg8pBHHiL1Q/P4fmp4yO1vY0UxDMvPWx69PiHKsCAPiB4zk8MMzU8b7+xdtDkm7IWUeJH925ux1Qn1sCuvXcKJuyD0yK1EbRmpF2ezdUP0fp+ho/LLYi1ZJJJJYkgDk/JQABXoBmzsnQtqfIkkXiGMO0Tqw8rVwHDMGomj5R9Oc9MsnhxTn+Sbsp2R0XbIPxDb8d+tBbphxyDX8QR6Z6lpv2UqQxeTwnNbVhFxrV2Srjkm/wheg+Zzz+fus3NIsgUyximKPW9gwZW4BsXW81eYjxCyOoDlo5/ti7toskEg0OlVZJ9uR/6Gc8PbKECzR2hiBzVqrEfoCM2yaIRHc6yobJLMHo3V7nFqRYHr/XNUMEBBVWUgjaVEgPoFuru6A5+Wdrl0aIdA1i79nO6yOn7tX/UZvznTQLYPmNMW5YnzHjcfnnTWdFfUh8zGQkA0LPtdX+uGlA6kD6kD+uY/aAR5Qz/AORGf/pBGG0gYSSB422+oK+xBPFEehs5cDp43dkkcoPCsMpphtkBDDg8Abuork5w9lfs+1Gpj+0xtGnqq7tzSGNrCtXlQ7l22SSLINZIQd231Zf7nUI1qisbgAUAlwzOpJBZiPKrHyel54cnEY2mr8jfKzq13diD7KiiQoI7cSsQ1+Jy27oCGNdK5C17GT7pdyqW5d3hlg+xxtaUitpkT8KCuIjZPVuTtEz2F3bjTazuszxUFA/w4qFDYlnzV+NiW+YHGWHPFPM5KlsaqhjGM4FGMYwBjGMAYxjAGMYwBjGMAYxjAGVnvd3RfWMhSfwvLscbd1rd2vIpr/7e2WbGVNp2hVmMSUAOTQAs9ePfMsZhNKFUsegBJ/TnIDPGVzu930j1czRKtEIHBBsUfQ+xyx5WmtGFqVLtX9niTTtN48qEkuqiiiyUBvoiyOOVvnKtrdEQWgnWnA8ws0wvh0bqVJHB6gijRGerZUO+3d/Vah4/AMe2ipLEgxksCXWhzYAFfl+eejBncJU3oZa0KavZcRVYZWeOAFh4kdEhZCCyzAg7lsD7wcqPiBA3CXPZB3lNK41CAbgpbbKFuhy/llX0D7gel31OnVaZ4ZPCmG1+SCPhcD8SH2916r68UTo7EU6OYzRecldpSQ8bbB2o1WhsDk2PQ+49bxuvEwv4Evoyzdn9haoaGaMVE7Sb40ZgQFOwurlLADsHNC/i/TKcVh08YX7QrTbiXEZ8SEbnICKpo2tc7Sv+rjLVD+0yNtQIWjKKd26/jQBb3NtsEE8cH1HJyqCKOxG3JiYJHJVHy0U2t+F6AJW+oJFjPPijJydunv5a99CtolNfpJYP8eMoP3x54j/zAPL/AKwv65zdiIdJI0unKAuPxrvFdaRgwIW+as5I6j9oE8Ee2QLKedr7Gtj6K6qQLP7woH90ZH9qyiaWMaKEB5FXcsdKEcnz+NE1VQ/FtF88nOryS/ZnXxH/AJJ7U/tOWJR4kVSDkjfw4sD7s1ZPyIFdObBye7V7t6WW5pF8NqtpFYxt0/EVIB/1XlQ7W7uyRLucRTxghSy0CpYhfNG5IHJA4Yn5ZGjUF43gj1Eir0ZA4bbR9Ffdto/u0M5eBGdPC/yLrcsid094LabVLIAaIkUEgjqC0e0g/VTkZre5s7eV9LFLfrujZefcyAMB/pP65h3a7Rl0SuqhJt7b2ZyyOTQA5G4cAD8Izv7X776gx1HBtN87JQxIo8Dci+tH9Dm64iLrdetMaUWWHuhpNihtLASFAJ8JD0H7xFn9coU3dFlkkvQ7mLsbWKMpts7NhugNm3jg9b5vLF2T36dYUE8EjSgeZlaGifTq45qr463nD3i77ahgv2aKRODdtFe41tPDHyjm79xnHFjywl7MfmtCt6HLp+6k/wCDRhPmxhT/AKSx/lkrpu5Wof8AxJI4l/Jcj/ozhVB+qnM4u/U20A6dC1CyZiATXJoRni/nkF2n27rZJldWSMAqfKzeUL1G08Pu+f8A2zv/ANmWm3fzJoi6a3tODs2KOOjVMQL5NeZ2LMeWJa/ck41ve7S+ED4hJkQMqJ5padbB2j4eD1ah88o/agOoo6l2lCmwH2qgPThUCj+N5jpIrtII2cg1tiSwD7MQNin/ADEZn9JSvJKhza6GrsLU6rTNJJ4qAMqqNybmCR2QWpggajz8XTrlu7p9+hqZFgbaZNhYstgWpohkPKkgg9T6jK/3ThXV6opIj7I1DFSpVS4PwvfJUEXXQ8X7Z6RFoI1dpFRQ7fEwUBj9T1Ocs7x3UV8Qk0b8YxnmNDGMYAxjGAMYxgDGMYAxjGAMYxgFe7U76RQaldOwJYsi8Hm5PhIX1HS/+9ZYc5ZuzInkWVo0aRPhcqCy/RuoyvaHcFtJXHmcfFvU07D4WsenpWZlKq0O+LD4ibvvtFrxkEO25IwTIquo6sp2H/axr/7smYJdyhqK2AaYURfoR6HCkmZyYZY9XscvZ/YcEBZoYkjL8sVUC/4Z3YxmjkMYxgEN3u0niaST7rxWUblA+IMPxIRyGAuq69PXPPNO8oQyywyRxbiqyOu32/xBQK8/iIC/Ti/W1YHobwygijyDnbFmlj/aRqzyfU6NJBTrfz6EX7MOR+mYdm9txaKNtK8aSrI6lgwZpJAxrnqGK0KoD6Xye+TuxrPtDJFp0SJS7A7wI2Um0VALKGuKqhznO4p9kiFJB+FxTfMr6MPmpIz6HNi4hU9zOqOjtGCGMo2n1CyxyNtCF90iGiet7mUVRDDcPc9M5dRp1cUwB9iQCQfcX0OZ1zfr7+v8c+53x43GPLJ2Rsj4NDLtlV5rEoVWVVAUhPhJBBO6/UEHjrndovu4RB4OnkQEsCwkV9zdW37mIbgciunpnO2tuRY1AZ2dYwpbabYAj0PHI5zt1mllhFywSoPeg4/jGWP8s4zhgb5ZfgRbrQ59PGwvcbF+UcnaKHG48tzfJ5+ufWlNkKLIAJ5VQAd1WWP5W6A/Cc1r2hGa84F9L8t/TdV5hrNCs1UxVhfmQjcAeoPXg+2d/wCmoP7kJuDu1qXQOBBtI3A+MSCDyDax10zH+7mpaNnjOnfaDWyVnJIF7RSAWfmcj11ky6caUTkR7TGo8Nd1AcjfXJA6+uaez9PLEH+/lt23NtJjBNV+Hnp888ijxL/q/t+DVxJPu53dn1O95PE0yAgKGRTI3HmPm4AB6eX3zDtTuzOmqjiRJ5YmaMmTcFQLZ8UMYwpXjp9BWcDQ72VQJJnckKN7uWI5PmdqFepJ4yY7s63U6bVjRtGxDOWbhzGiGMUUlb03DnpZJ4GccryResl7rZVXQsk/cnSmN0WJVZlIEhHiOtjqGks2Prjup3bbSLJ4kxmeRgxO3aBQoUtn9TedXbneGPSgGSyWDEAVdLVnkj3HHzzu0erWWNJENq6hlPyYWP5Z47dF0NtZ9xjIUZ8dqBPtznJpu14pJDGjguBdfIGiR7gHixnZgFb7u99o9XM0SL0QPYNiiapuBTfL64yc0vZ8cZYxxohc221Qu4+5rqcZXXQHRjGMgGYvIACSQABZJ4AHucpnae7R6tpQfLKfEP50GxZUYfvICHRutbl6daN2nKz/ANqyMSwebTo1kkFU1k6qtHivDjQV0pj75hzo6QxubpHtqsCAQbB5BGYfaF3bNy7qvbY3V711r555D3e7Zn8dSJmWLRaZgsQYhX8KOKMB16EtK+6z0AQCrJN37n9keZ9Q3mYFo1Y8sxBAmlY9SWkWh7KigUDhSsko8u5a8YxmzAzVqdUsalnIAHr/AEAHqT6AcnMdbrViXc30AHJYnoqj1JyvFpJ5egMg5A6xwg+pI+JyP1PptWycSlWh6cODn9qWi77/AJ0Mtdr2mIVgwVvhhX43+b0eB8rAH4j6Zr8VoyyyBV27aVLPDDyqP3msEUB/55P6Ds1YgatmPxOfiP8A5AegHAzL+zk8Xxqt6C2fQC+g6A8kX1rjM8jPR+pxq4paffvrq/7HD2f2USRJMORykfUJ+ZvQv/IenqTL4xnRKjxZMjyO2cMnbcIm8At97SnaFY0GvaSQKF7T1PpndlW7U7tyyTayVWZTJp1jiAkKguEnU7wPYutHIr+5uoWZSjMqhE8NkZPumEbBw28byGkYsdp827nlQcy5NdDNIv2Rvbs6eH4Jk8OSfdHHXLFipJKr1O0Wx9gD0yG7p9nNooZX1JaMBVL7njMY8NPPICgHxdSzeZqBPOR3dPujKe0JO1J5HYSowhilNvCjMCB7LaAHaANu4g2QSbdkonO6Hd+XSrJ40qyNIwakBVFoVwD6n1/TLBjGbbt2yDInvP2X4+mkRUR3q03AcMOlE/CfS/TJbGQHnPZvdLWOjO4SM7vLC5s7aHPiqWo3fBDfpkdqZfCYrMDGwO3kgrdXQdSR055oj1Ayxd7u+66LtLQQu1RziVX54BYxiJiP8wIv2Y5LnubB9rGrt94O7bu+73Vt37au6+detZ6sfFzTdkcfIoQ08bssq1vX4ZENMPo6n5nNva8+pniEZ1B8pDKzIpYEAj4k29QSOQctnfDuy0iq+mhhMwY7rARmBUj4wL4JBo+2aOzO4H3KeNNKJa8+xgVv5b1P0zs+IxS9qcdfTtEp7HJ2RpxqNENHE7QTQ7Wtz4gbzE7rG3cpJPFAqa46Xx63SafRafwDGmq1Knc7eArbd7bjyQQDtJpSSehrnJns/uI0WrSb7QzRRksqFRv3Mu07nFAr69PYemQXbuqE3aXgwUJWYo6uTTGNLDmgSlqKvkEBbHrnmShKda8u/ff5L/ciOyNLAzCXUQ6jhmIiXw1jr0O0urKetjp68Xkl2v2rpI1Bi0PPNmSJZK48ooO3U+ub+0uxtRBE0siRKi1Z8YnqQOgj6WfWsw7vdmyawO0bxKqOUJId7IANito6EeueiUcD9rmdd+hnXY19mzwJKmqGn1AlA3eFuiECOy0xRd+4Dk8HpZ4zb2b3y1299yqBQH3nIDepQIQSpHoSPTNPeHsrUaeRYlEkzSBdjRxUu7cQykktXlo2fc5Ydb2FotLEZNQxdgpbbJMRuoXQQFVPPHw5zbwRXV9/MurKt3g1LalR9pcyBW8qpGgpj0UeUtbdNpY3no2j1qwwwrqGjjk2ICBSqGoA0BwBu49s880+t0M03irBJcTLtj05CwOV5Vm3BQCDVixfHBz73jZ9bIHf7lQu0pGxYsLsb2IA9+i+vU5XieSSUY0u/mL03PRu2+1Fghdy6I21tm80C9HaAOp5rgc5ROzO+mtZXBUKCV2tKLZeDupFq7NVuIrng5wbgHBpnkY7AfNJIxH4QTbfpwB+mSmo7q6swPJWwgWIkKtM3PI3copq+BuJ9xmlixY1/wAjt+nf4Jd7EN2Rq10WrWUuXO2TcHIA2sC1LS0pLgUPZW9s9W7M7QWeGOZL2yKGF8GiL5yqdyu7yPo2TU6UBWmZwsw3SMDVO5ezu6qPygZco4woCqAABQAFAAdABnmyzUpWkaSoyxjGcijGMYBVP2gr90h9vG//AB5T/wBhlCMg8LtdHIDJIsosgWI9VOxAvqfD2/7xl07c1/2x0SNfuF8QGW+WLRyR3Gvqg3fF6+nHJoOqgTT66X7Qdyy6ch2bdJ5pIlBIJBbl4HAHu9ZzcbO2OXLdd07MNTNGn2PVJICzKkWojVgX3w0rWvtIkW0/mSM+uen9zu3dO2lgVZoy7RmSgwvrbkj05b1yidj9h6ptOmlfTyKrTJOZHKBVXySlSu7fv8UMNu3jccz1XcvVyQww+Fp08Lw97+Lu8cRBvJt8L7veXclua3HriKaLla28m18Oh69mrVapY0LsaA/X6AD1JNAD1vPJNLD27pACHOoVSRs3CWwwJTaG2ttUgKSTfmuqXLdo+1pdWkDtF4cjKCsR5AcD7yVq6ovRfe/dlqylRcGLxJa7LfvvzOoeJPL7PX1WBD/IyN/P/KPNYdHoliXao46knkknqzH1J98x0GhWJNo5PVmPVmPVj8/6cAcDOnEY1qy583P7Mf2rvv8ANjGMZs8wxjGAVntXvO8cxhVGpH0oaTykf/6Z1jVApIJsbrPoOeTxkd2V38cQxePEzSShvCKlPvWE6Q7SPwcyRmz6EnqKy1T9jQuzMyAsxiJPPJgbfEf9LcjOKPudpFDKIRTDbRLGhuD+Sz5POA3lrkA9RnOpXoatEZqO+sd+HPDtAaVZd5BRWhCvtU0RIxUq6rwSAfUEZme+5BRDpnEsnhGNN6crP4m1mYcKQYzuHNWK3ZIjupANu1PgYsAzOylibLsC3nbdzuayDnzSd2YIq2wDysjAhmajGGCAbzwqhmAUcDcaGT2upaREJ+0dNgZ4HQuqGMFlO7fIYyGK3t2sCT18vI54yx9i9qDUQpKFZN1+VhRBUlT9RY4PqKPrnE3dzSlQpgICrtFbwVAfxBtZTYIfzAg2D65LabTiNQi3Q6WSx/VmJJ/U5Yt2RqjbjK/3w7TkhSDwi4Mk6o3horvt2SMQivxdqP55XNJ3t1TtpQpDvIdPuW1RGEsGsfqFLLzGjMOaK0PnXOiJFo7y9ml/BlRN0kU8TcAbtm7ZILPoI3c1k3lQh7/7lLiCkj8MT3ILRpJXhqMbfvAGQm7WxVWbA26fvm8jCJYAJ2eQeE8hQoIlViZCY+GIZKChlIaw1c5FJXZaZasZTtJ39eYp4OmBWR441LzbDvk0o1Q3AI1KEsEgnkCgQePuh/aF4zRiPTSuGSItQYlWmTeq2E2UAVss6/FwDRzXOiUy4ZqGlTfv2rvIrdQ3V7butfLOHu72z9phEhUI1lWS2LIw6o4ZFKuPUEfSxRyTyrUhhNCrqVYBlYUQRYIPUEHrmvR6KOJAkSKiDoqgKBfyGb8ZQR/bzTDTudON0oA2iwCeRuAJ4vbdfPPO5OxtQkbanUCNHlkICSf4h4tblFjoGoEUABz6Z6pnH2r2RFqYzFMgdCQaNjkdCCOQfpnSGRwdojVlC7G7vTaiFZIvARGujuY0QSD5Ai8hgR19M3d3u6Ookmb7YhSJVAASX42HVrU7tpHpY+mXzQ6FIY1jjUIiClUdAM35uWfJLS+/gKRA6TuPpIpxOkW11+EBjsBqtwS63V6/M5PYxnCyjGMYAxjGAMrPeLXeK50ynyLXjEetixCD8xy35SB+Pia7W7QEELyVZUcL+8x4RR8yxA/XKvpYdieZgW5Z26As3Lt9Lv6AAemQpF95+3F00QpWZzyqpwQqUXkagajRaJ4I5ArnIvun21C8mpiM0EmpeQOkhkKl02llRdp48JQVpDXr13ZYO6kPi79a3Wfywg/h06k7PoZDch+TIPw5Wf2qaeOER6hdG8hKlWkjZgkQSyC8S+UmmcBjVWebqo/IapWdXebvwey4wViEoZyPik2AgLuUSP1Io8LdHqRyMsMpXtPs8iORo11MVhhRZL6g1V0QVI9aYZ4Ke1JO0JliJjgh8u4hTEqKFJkVVUsLbnirYogAFBc9d0BgTQbovGXTwqEWR4y8zFnIEkTq/o7HoAFvjpw1qyRts6NP3Sjg0sOlklkcRFpXcM0a7CxYpsVqKkjaFN9GIrI5JWn7RaGdJYmKh9JNDtuEKCDTqSCjcBg1qT5SBYub1OoQBonK7/DLtGBVtsIjiQc/AoDbbvgHnnODsXRCPSjUyCQHTNJMmweYp4dSJtIshwDx7gHOan7dNH0MsVDFyRflfffT1Lt3W7badHSUBZ4H8OUL8JNBkkQHkK6FWA9LI5rJvPNe5PexdTqo9QqGNNQr6ZwWVgZYB40RDrwbieUfVKz0rOkXoeB10GMYzRBjGMAYxjAOPW9sQxECSQKT7/wsn0HzOdmVnvL3HXWSBzLJGK2uq1Tr7c9PrlkRAAAOgFfwy6UDLGMZAap9KjlSyhijblsXtYAjcPnRI/XOB+7GlIowR1YPwjgrv2kexHiPRHTcc5e+PZss8KxxIrgv5wdu4LscAoXBUEOUskEgbq5rK4O62qKyB1Zy8ECu2+NnaWMQCo2brEdjl45OGN18bZzk9djS95b/AO7mmuM+BHcQATygbQptQB+U2R7E2M55e7+jFQmFPOzOBtJsqoBO708p29ehrplcXuvrCwJCJKWjYahHO2JFgCNAkZ52+IGIHQh9x8wGfH7t6nwohFAkbJHKkgMgdZXdYl3k/jJ2vRfm63dTkv0L8S4J2bArgBIwwIkAAAIKoIQ4HyjpL9uM5tR2LpIV8ZokRYYyNwWtsaK3FL1ABahzVmuuU1O5GqAJAAkMOpiR967ow83iRLagAAxlk8gpb4FDM9X3O1DRMvhF1ePUKsUkkaCGSUIFkURDYF8rfDyNxr4jS/QV6l77L0cUcYEKhUPmFCr3c2fUk8dc2PrkD7CwDUp54HnYqvJ4ssKq7yr94O6883giN9gMXhTEMQRs2yRFa6nxVo/lY9ci5+5updQ0qLKx8CV03+UyjVSTTKu7ihG+xSasKBxl5muhKXmXzSa1JVLIbAZ0uiPNG7I459mUj9Mw/tOPxEj3gs4cqBzfhEB+RwKJA5yu9id2ZIdQku0KC2tMtN8QmnEkAI9aW/8ALZ9zkRF3DfaEMKAIdfVMKZtQ4eBxXIoUOeQUv2OHJ+QpHoeMpXYHdzUpqxLOzsRzvDoQQYUTwnsbyA4Y0PLdN1JGXXNJ2RqhjGM0QYxjAGMYwBjGMArveeXdJBF6AtM3/LpUB/1uG/0ZXO9bH7M0YNGZo4bHX76RUav9BbJvtRr1kn5Y4l/iZWP9V/hkV2qoMujB/wDe0P8AtinYfzAyIrJaPtOGl2OoQcKBwKAoDkWKFfwr1zZF2nC52h1JPG27B4J5sV0B/hlWk7yyNO0EzCNPFW2AoqsbhihYG6baFJPQMffJPvh2o0cKxohkaYSKCp5HkNsoAJZqbgD5/IHnjam/ZOs04rU8372TfaNTI6PCY1k2RLEQQVCD707Rt5Aok3VEc+Tbau7XeNphIjoo00NSWqqqARnypGOpBkF7j+5wW3E5Su0tAY2dLO4uI3BNm28MPdCtu2lo18BHPJM52mxg7PjjiW5dXJuoXfhx0AABzzQqvc57pQUopLroXhkuZzey17+xDy94ZJJJGMiqxfcQ6kUWKh13KC+1FKMKH/DVl5Geh9sd6HXstZo2BnmURxMi3cvmDON3AWkdgeaodeh8tUJK0TksnnETmwSu74WO6gwBI61w2eid13inik08kG6EbJEogo1lwJI5Ny0Sqoxoghi/S+WfGoHDmc2292cnZ3eZG0enSSZW1UepjdY6pwBqvD8NiqBTJ4bODXJu+ep9gzyDtfsiDTzLNp28CVBHsh3XCRG6NRVI2oNs6318319D7rd7I9ajbQY5IyBJE1blJ5UgjhkYXTDrR6EEDyc0bpM04yStonMYxmjIxjGAMYxgDGMYAxjGARnbvbJ04i2xmRpZREqhgosq7WSfQBT88iI+/YqNmgZUnCPCdykujzQw7mA+Ajx42288HrYIyyajRpIULqGKNvW/RgCAR86Y/wAcjh3T0tOPBWpBR68DdvpOfIN/m8tcgHqMw1K9CqiJ1ff7aJikDP4AmeTzqtJDI8drfxFmRiBxQBs9Acuwe9EjTtDKpIfUamONwV/4LEhCo5A2fi9SD8idna/cGCZBGoWKPzhqTc5ErBnpyeCx5NhhfNWAcmYuxYVYMsYDK7uD7NL/AIjfVrN5EpWXQr7ftCW5NsEjqrbFYcBiNQmnIJYBVt3teTYVulVmjtbvzJ4GoEUJE8MWoZ/OpEfg+UMpIp7NEChwDdHg2L+7entj4Y87B2Ftt3B1k3BL2hvEUMSByRzmGr7qaWW98KtuLluo3eJW8NR5DbVtTxag1xipC0RE/fvw0LtCxjUzRhwy20unieSRdnop8OQBvdegBBzXqe+TiaJGTwafdIGdSpibTaiVCZOi00R3e23qQbyW1/c/TyLLSBHlR0Ljkr4ibGdVPl3leC1WQKOZQ90NKqbPBVhze62u42iN2Tx4bMtdADQyVMtxI3Rd+xI0amEpumMLMxKxqwEbKAzICWdZFKqwW9rAHpfPD+0QkKx0zKhSKTd4ikiOWTwg2394Pzt/d5u/Lk7F3V0y7aj+F/E5ZzbjZTtbedhsQgtdFQczHdrTbQvhLtCLHXPwo+9V69A/OWpE0IzsDvO87CNULlbaV2Kx7VMs0aAKL3H7pj6cVzZrMO0e/PhSSR+Cx2y+Cp3cO4iEzcKrMFEZ611NVVkS0fdvTq6usYVkuipZerM5DUfMN7M1GwCx98y1Pd+CQNujHmk8UkFlbeFCbwykEHYNtgjjjFSoWit/36ctbRmKIS6dbPMhWaHxWWSNgNhA60SeMkoe9xqFngKCdXkj84Y7Ei8QFwBQYjigTXvkj/dzT79/hjdcZuyeYgRGxF0WANWea4zR/c/S7BH4Q2KbVdz0vlKkL5vKu0kbRxRqsVIWiF7J78F5ZNykq4DxjjyKNHp52Un1JaQ85uj79M5QR6YsHZI1JlVfvJNMupAIokKEJBb3AoG+JWTujpGXaYVqwfUfDGIgOD08IBCOhAo3nRD2DAm3bGo2srr8mWIQqfqIgF+mKkLRs7H7TXUQRTqCFlRXAPUbhdGuLHTOzNOj0aRRrHGoVEAVVHQAdAM3ZtGRjGMoKp2mtayX80cLfzmU/wDSP45D9vS7G0sh+FNVGWPHAdZIweaAG51Fk+uWDvLFtmhk9HDQn6mnj/6XH1cZH6vSLKjRyKGRwVYHoQeuRFK1pNFqddqtQNTpRAqGo5ASpIDEAEneJCVAO5QtcDnjLPL2Hu+zjft+zsCm1Sei1tdmPQivQHjIzT9sSaMCPVEvCPKmqAtkHRRqV6gjgeKOD+IKes12vHqHiYaWSNHZfLI4LgHiiKsGxfJBHQ0cyo8rtLc3dxqzy3vbodRHqZo5EDDUSBlcJTAb9ysjDoQwS74sdOl/e+/m1XhqCV06JCApBNgAlgm4E88WLy5aTutptLEzat7lmYNI+5v8QFm3RULBG421fKgtKOPU9xTNUsOojkUl2DugLszXZMgB81kiwFoXxnox5Fzp3qjXNy4nFdX9P8nn50joaVStOjsSAlGMg2pdqY8Dyi/1rPTewOwpFTd5S0yo8jopVXOwAUrebp70bJPHAFVOkl7N1KDw49TIwDbFRpSBZ21ajaSbNgenUXkqO0e09YJIZIW042sHkCtHQYAhbO6wBd7QXPTpeaz3l3Zzxy5HdH3tftmMBYYY4dTO7mLdW4Rk9ASBybs1YFUb5GT+q7NEBE+i2GfTAiSJWvxUbzPEwJJDWCyX0PHrlW7rdgy6Uy62KKWWNEqCJ12SSMdoaQJyVHLn1cgkebNvdrboxLqmimSaR2ihiY0Jmcq/lRoklIVgAWkugDR5zzuEVojTk5W2z1fsztFNRDHNGbSRQyn5EXz886sgO4WkaPs7TK3LFN5+shLmvlbZP5UcyK7Y7WeJkREDl76tXqoA6fm9fbOX+8jhJN0QWSOrUuNtEgE7vkCDXqCKPPGHeWMtNCAdpNgN7HxIueoyL8PYNSjndJvi8xJJIEi8c37o3+sDoozhKTtn2MGDFLFFta/G/wB1edUTsHbh8Zkk2IgQGyejERkgtdH4649slRqV279y7avdY21730ynwLAdQvj7a8MbdxrnwoPX6X/6rOUEVRv7P43z9x19b8Ln3uz8WPEaLLgoTqrWi6afD1LzBqUcWjKw/KQf6Z8g1iPex1auu1ga+tZUtSsPjOIXCxmIh2FlBw1+vK34fA9Sa5LZyK+2OWNVQnaLkQ2CoYcMTwQSws0OjAiheXxGc1wCktG+m68/Mu8GujckI6sR1CsD/TMV7SiJAEiEt0AZbPpxzzzlXlWESaf7MfNYuiSeq3uvo23fY61uvoM5IdAn2V5NvmLopPPIMcfBHT1/p7DJ4j2C4LG9W2rrprvWpdodWjkhXViOoBBI+tZ8XXRl9gdS/wC7uG7+HXKpJpfCeLwQQxgsUSTZjlPF+5VTXqVHtnDotKGCbZIEO+1skSElvJZ9R8JFew5648VlXAQab5nXu9+/yL19sTfs3rv/AHdw3e/Tr0z7PqUQW7Ko/MQP65UNGY01Km45g0hKsCS6knbZHvzfrdMwI6Z396ZAZI02x7qJ3y3tUN16f5RyfUqPWxfEdNnJ8GlkjC3TVk+dYlBt603CncKP0PrmDdpRBQxkTaeh3CjXWjfOUqNA+nVT5lMw9ePNGLI+vX69ebzf2nogmpKDw1UL5fF3FKbabu+pfxOSf51k8R1Z2/QQ5uVyd6/JffUufjrt37htq91iq976VkPqO8ymB3iI3KVAV+tMU820G6pgR0x3e0Q+zMjMkqEsPKdy10YXQ6tuP65AweH9mdjRlBiqzbbPuL4PpuFH53hzehjBw2PnknbqSX16/cuOk16ScBlLUCVDAkfUdcyOuj37N67/AN3cL/h1ysyaBYH0whG0lD6k80AOvvuN+/HsKh4NPuT/ABIUO67cssu70Jb2vngdbvzAnDyNGo8Djn7Sk66aa7tfY9EZgBZ4GaYtfGwJWRGA5NMDQ9zR4yH7134cYa9hYb69eOOP9xH5gvrWRvbiafwq05TkqH2knin2bvWt/wCpNetZpzpnDDwqyRi23q+i0Xv+xYdZ2qohd4mRytDruAJIHNH55HL3kYEblXb4HinqDuomgSenGQyaet7B4PgFrET03rR2/WvX9OSc7ey4g08SsAynTqCCLB4PUHOfPJvQ9f6bFji7139+xOdndrh0QyFEd+Qm7miTtIBo8ij0yRyla8Rx6hn+7mBkFrfnUqbqvkeAeQaRaHXLrnWEm9GeHisMYVKOz1/jz0GMYzoeMYxjAOTtXs8TxNGSRfRh1VgbVh81YA/plW00zG1cbZEO2RR0De4/Kw8yn2PuDl0yF7f7GL1NEB4yCquhInXw2Pobsq34SfYsDCkUyggggEHgg8gg9QR7ZEwaGfSf+yMrxdfs0pIVffwZRZQflIK/TJPTakOu5b6kEEUykcMrD0YHgjNuUhCdsdsQzxhNTHqNKymwxiaRAao/eQ71Kn5lf0yE0tBqg7S03P8A8x4R/wBh5vpl2zXNp1f41Vv8wDf1zlPDGTt7nWOWUVSOjRaxI4lDaiNiFG5jItMfVuv88jp+9kTFk06Pqm6fdALGvH4tQ5CA9T5ST8sw/u9prv7PBf8A4Sf/AK53IgAoAADoBwB9Bm1FIw5NnA+p10v4oNMPZFbUSf7n2oP9pznfsUIGbc8uolqETStuf7w7aXgKiiy21AB5TeTGbew9N42o8T/hwWAfRpSKav8AIpK/V2H4crIWaGEIoVRQUAAfIChmeMZSGmXSIzKzKCy8qSLI+ma5uzInJLRqxYUSQCSAQQD+oH8BmntTtyPTlQ4bzAnyi+hA5+pIH65oi7zRMjtTgp1UgbuSBxzXUji+LF9RmG49T0wxZ+VSinXT5/k65eyIWJLRISaF7RfHA5+Qzd9jTZ4exdn7tDb/AA6ZFR97oShcb6sBfLy1/ui/T1uqse4v5L3pTw2ZFbeCBsYVVmraiQFBq+eLHuMlwRvwOJdJp7knF2bEqlRGoVviFCj9ffPun7PjjBCIqhutDr9ffIrTd6U8INIrBrC0q/G3/wAPnkfr6gdSM1do9vh4HMbPE6sAQUG8dfQmvQ+v4SMc0ehr9Pnb5XdN11omdN2bFGSUjVSfUADj2+nyz5/ZcWwx+Gmwmyu0UT7175H6nvTFG5jYOWXrSijwCTZYAAWLuuud69pKYjKu4qATQB3eXgjb1uwRWVcpylDPGpSvWq+38G06NNytsXcopTQsDpQPpmr+yYd+/wANN13e0det/W/XK12Z2uQzTSvMxFeVRujPiBaAo1YJ+XHv1M9pe34nV2O5NnxBhRFmhwLuzxQ5viuRkTizrl4fNi2bfTS/l9fqdEPZcStvWNQ3uAL5617ZnqtDHJQdFauli6yHk73JtYrHISFJUlfKeQLLAmhZFk+l+2ZabvQvhlpQQynaaU7WILfBybFCzZ49cc0NiPh+I/fTvb1JJeyoRwI0rdv+EfEPxfXNmq0Mclb0Vq6WLr6ZwQd5ImVzTqUBJVgA1CunNeo4v1HuMjtZ3lEoQxPJGA62dgNg7rHJ9KNj6e+HKKQjw/ESlrarrroWODTqi7UUKB6AUP5Zzv2RCd1xId/xeUc8g8/qAf0zk1XeeJHZdsjbSAzKtqpJqib9+PqCBZ4xq+88SGvO/AYlFsAEAgnkehHS+o9xlbiYjh4i7SepIvpEJVioJT4TXK31r2zVJ2TCzbzGhbre0dfc/POvGapM4Kcls2YSxBgVYAg9QRYP1BzRD2XEoYLGgDcN5RyPY+4+WdWMUiKckqTONOx4QCBElMKPlHI9j8s2x6GNWDBFDBdgIAsKPwg+2b8Y5V5FeSb3bOX+zIt/ieGu+73ULv3+vzzqxjCSRHJy3YxjGUyMYxgDGMYBC9r9397GWEhJT8V/BJQoCQDmwOA45H5gKyDk1nhnbMphb89bD/kl+FvpYPuBl2zGSMMCGAIPUEWD9QcgKpnzJZ+6emu1jMf/AITvEP4IQP5ZrPdNPSWf/wCqT/MgnFlI3PjsALJAA6k8AfUnjJQd04vWSdv+c4/6SM3Qd19Mp3eErEdC5MhH0MhNYtggdJE+pNQ2sf4p64r1EIPxt+b4R1tiKy26PRpEixxjaqigP/6eSfUk8nN2MEGMYygrneWbZNCwUuRZ2jkmpIuB+ln9M49QjzNJOI3RQFABU7jTR/h6ngEmvZfWwLJquzFkkjkJa47oA8G6PPHuBnXnJwbbPoQ4uOOEVFar82VjU6V0TSyiMuI0UMlcg0vp19/1C3xZGp9PJO80wjZBsIUMKZiNvFH18p+Xw89atmMPHZlcY1/Tr5+l2UqaF5IoyI5ah8rUCrEEq25LF+lHjg16WRhJo7ikZI9RdqPvBuLWGHAAs1wOfll4xk8L1Oq/1BrRR6+frZX9Dp2+06i1aivBING1Toeh6entm7uzEw01FWBs8EFT0A6Hnrk1jNLHR5p8S5xca8voinQxzLpAFEi3J5qDB9oRRwKutwqx/S85oOznfxQscoFbh4g8zAFPxcAtwSAf3QOOuXrGZ8L1PQv9QauorV2V1e0XmhaEQSK3hMLIpLAoKCaPPpxkeBIVjYRSHwGNgqRYaQSAqDzxto8cEj0By5Yy+He7OceLUP2w63u/c/oVPUB52kmETooj2gFTuYi+gqz8R6fuj1NDPW6dvs2mARib5G02LB6irH1OWnGPD9R+selR0X4oo8/Z5jeRZE1DAsSPC+Fh8xVEkV1+YrgE7NXAyOohi1CSKqAN1DeVfiI4scA/hJXkeoumMnhep1/3B6Nx+unyOHQa53eRGjK7KG7mm63Vj5XwTwR0PGd2MZ1Wh86bTdpUMYxlMjGMYAxjGAMYxgDGMYAxjGAMYxgDGMYAxjGAMYxgDGMYAxjGAMYxgDGMYAxjGAMYxgDGMYAxjGAMYxgDGMYAxjGAMYxgDGMYAxjGAMYxg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ribosomes.jpg"/>
          <p:cNvPicPr>
            <a:picLocks noChangeAspect="1"/>
          </p:cNvPicPr>
          <p:nvPr/>
        </p:nvPicPr>
        <p:blipFill>
          <a:blip r:embed="rId4" cstate="print"/>
          <a:srcRect l="34615" b="30124"/>
          <a:stretch>
            <a:fillRect/>
          </a:stretch>
        </p:blipFill>
        <p:spPr>
          <a:xfrm>
            <a:off x="2209800" y="5100637"/>
            <a:ext cx="2633980" cy="1452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280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88392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ahoma" pitchFamily="34" charset="0"/>
                <a:cs typeface="Tahoma" pitchFamily="34" charset="0"/>
              </a:rPr>
              <a:t>Golgi Apparatus</a:t>
            </a:r>
          </a:p>
          <a:p>
            <a:pPr algn="ctr"/>
            <a:endParaRPr lang="en-US" sz="1000" dirty="0">
              <a:latin typeface="Tahoma" pitchFamily="34" charset="0"/>
              <a:cs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Consists of folded membranes that look like a stack of pancakes.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Modifies proteins, transports lipids and creates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lysosomes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Found in animal and plant cells.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endParaRPr lang="en-US" sz="32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2" r="33265"/>
          <a:stretch/>
        </p:blipFill>
        <p:spPr>
          <a:xfrm>
            <a:off x="5030182" y="4008120"/>
            <a:ext cx="3991897" cy="2520544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flipV="1">
            <a:off x="4495800" y="4800600"/>
            <a:ext cx="1219200" cy="7620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90800" y="4648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Golgi Apparatus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05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88392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ahoma" pitchFamily="34" charset="0"/>
                <a:cs typeface="Tahoma" pitchFamily="34" charset="0"/>
              </a:rPr>
              <a:t>Mitochondria</a:t>
            </a:r>
          </a:p>
          <a:p>
            <a:pPr algn="ctr"/>
            <a:endParaRPr lang="en-US" sz="1000" dirty="0">
              <a:latin typeface="Tahoma" pitchFamily="34" charset="0"/>
              <a:cs typeface="Tahoma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Rod-shaped structures.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Called the “powerhouses” of the cell.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They supply energy for the cell by breaking down sugar into water and carbon dioxide.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Some very active cells that require a lot of energy, like liver cells, may have more than 1000 mitochondria.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Found in animal and plant cells.</a:t>
            </a:r>
            <a:endParaRPr lang="en-US" sz="32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4191000"/>
            <a:ext cx="1828800" cy="23587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5084" y="5105400"/>
            <a:ext cx="2290916" cy="1527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64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152400"/>
            <a:ext cx="89916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ahoma" pitchFamily="34" charset="0"/>
                <a:cs typeface="Tahoma" pitchFamily="34" charset="0"/>
              </a:rPr>
              <a:t>Vacuoles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Water-filled sacs.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Plant cells usually have one large vacuole.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Animal cells have a few small, round vacuoles.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Store water, food, waste and other materials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.</a:t>
            </a:r>
            <a:endParaRPr lang="en-US" sz="32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09" t="13815"/>
          <a:stretch/>
        </p:blipFill>
        <p:spPr>
          <a:xfrm>
            <a:off x="5943600" y="4495800"/>
            <a:ext cx="2980584" cy="172301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049" l="0" r="967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8386" y="4114800"/>
            <a:ext cx="2939414" cy="2449512"/>
          </a:xfrm>
          <a:prstGeom prst="rect">
            <a:avLst/>
          </a:prstGeom>
        </p:spPr>
      </p:pic>
      <p:cxnSp>
        <p:nvCxnSpPr>
          <p:cNvPr id="6" name="Straight Connector 5"/>
          <p:cNvCxnSpPr>
            <a:endCxn id="14" idx="1"/>
          </p:cNvCxnSpPr>
          <p:nvPr/>
        </p:nvCxnSpPr>
        <p:spPr>
          <a:xfrm flipV="1">
            <a:off x="4267200" y="4234934"/>
            <a:ext cx="1371600" cy="489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6629400" y="4267200"/>
            <a:ext cx="3810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638800" y="4050268"/>
            <a:ext cx="10615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Vacuole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962400" y="6400800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Plant cell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7425108" y="6201060"/>
            <a:ext cx="11854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Animal cell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6007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"/>
            <a:ext cx="86106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ahoma" pitchFamily="34" charset="0"/>
                <a:cs typeface="Tahoma" pitchFamily="34" charset="0"/>
              </a:rPr>
              <a:t>Lysosomes</a:t>
            </a:r>
          </a:p>
          <a:p>
            <a:pPr algn="ctr"/>
            <a:endParaRPr lang="en-US" sz="1000" dirty="0">
              <a:latin typeface="Tahoma" pitchFamily="34" charset="0"/>
              <a:cs typeface="Tahoma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Small, round structures.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The “cleanup crews” of the cell.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Digest food, old cell parts and even whole damaged or dead cells.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Common in animal cells, but very rarely seen in plant cells.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730" y="4038600"/>
            <a:ext cx="2143125" cy="214312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5791200" y="5334000"/>
            <a:ext cx="15240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91200" y="5486400"/>
            <a:ext cx="15240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419600" y="5345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Lysosomes</a:t>
            </a:r>
            <a:endParaRPr lang="en-US" dirty="0"/>
          </a:p>
        </p:txBody>
      </p:sp>
      <p:sp>
        <p:nvSpPr>
          <p:cNvPr id="2050" name="AutoShape 2" descr="data:image/jpeg;base64,/9j/4AAQSkZJRgABAQAAAQABAAD/2wCEAAkGBhQSEBUUERQWFBUVGBcUFxUXGBgaGhsYGBcaHBgcFRkXHCYfHCAjHBgZHy8hJCcpLCwtGCAyNTAqNSYtLikBCQoKDgwOGg8PGSwkHiQtLC0sLCopLy0sLSkwLCwsLC0sLCwtLCo0LCwsLCwsKSwsKSkvLCwtKSksLCwsLCwpLP/AABEIALMBGQMBIgACEQEDEQH/xAAcAAACAgMBAQAAAAAAAAAAAAAABQQGAQMHAgj/xABMEAACAQIDBQUFAwcICQQDAAABAgMAEQQSIQUGEzFBByJRYXEUMoGRoUJSsSMzYnKSwdEVgpOistLh8CQ0Q1Rjc8LT8URTg7MWFzX/xAAaAQACAwEBAAAAAAAAAAAAAAAAAwECBAUG/8QAOREAAgECBAIIBQEHBQEAAAAAAAECAxEEEiExQVETImFxgZGx8AWhwdHhMhQjM0JDYpJygtLi8ST/2gAMAwEAAhEDEQA/AO40UUUAFFFFABRRRQAUUUUAFFFFABRRRQAUUUUAFVkx22qLHnHf+qR+4VZqrzf/ANQf8n99BkxSvk/1Id4jFpGAXYKCQoubankK20t29skYiIr9oXKHwb/HlUPD7d/0Eyn30BQj9MaD56GgtKtkm1La10+7cb4fGo4JRgwU2NjyPnWnDbZhkcojhmAvYeXPXlSqLYbrgGjU2kcZm8ybEi/ppW/Ye0IzGQEEckS2ZLWOg/A2oFxrzvFSSV1f8LtJ+N2vFD+cdVPhzPyGtesFtSKb804a3MDn8QdaU7rYVXjM7gNJIzEsdbAGwAvyrxvDhxFJDNGAr8RUNtMytzBtz5fWgjp6mRVWll5cbe+wd4zaEcS5pGCjz/d416w2NSRA6NdTfX0586RbaBixKTunEiC5DpfIb+9b99et4Jw0cEcZsk7qpK6DKeg9b0EvEOLnfhw4vk+5k595cMDlMq35aXI+YFqnrOpXMCCtr3Got43rVHs+NUyBFy2taw+vjSfYC8OfEQj82hVlHhmGo/z4UF+kqQklO2vLg7XGjbbgChjKmVuRuNfSvUu14VUM0iBTyNxr6eNJd0dnRth87IrMWYXIBNgbAa153f2dH7RiQUU5HAW4BsDfQXoEwr1ZKDsut36aXLBhMckovGwYeR/GvON2lHCLyuq35XOp9BzpPh8OItolUAVXizEDQXBtoPh9TULAYtjPNKYGmIcoCCvdC9AGoJeKklZrW7XFrTjzLNg9oRyi8bhwOdjy9akCq/s/DyNi+NwjCmTKwJF2N9DZasFBpozc43a/JmiiigcFFFFABRWL0XoAzRWL0XoAzRWL0XoAzRUfF4+OJc0rpGo6uwUfNjSv/wDOMB/vuF/p4/71ADyiqri+1HZkbZWxkRP6BaT6xhhWpe1jZh/9UPjHMPxSglJvYt9FIsJvzgZbZMXASeQMiqf2WIP0pxFiVb3WVvQg/hQDTW5torF6L0EGar2P2diPa+NCIz3AozE/HQVYL0UCqtJVUk3s76CjBHFmQcbhCPW4W9zppz86UnZwbaDIpvGCs7r0zgaA+pN/jVtpfszZCwmQglmkbMWbn5D6mgz1MM5ZY3bV7tt/LxN+PaQITCFZ7iwY2Fr6/SoGzdmScZ55sodlCBE1AHmTzOgpxRQaJUlKSk+HDgV6LZ2IwzMMOFkiY5gjGxUnwPhW6HZsssqyYnKAmqRLqAfFj1NO6KBSw0Vpd25cBRtVMS5aONY+Gy5c7E3FxZrjrXmfd0NhkhDEGOxV/Bh1+pp1aigu8PGTblrfTw7BCsuOAy5IieXEzaepWpWzdkcKN7tmkkuXfxYj8BTSigiNBJ3bb5X4CndvZzwQZJLXDE6G+h+HrWNlbNeOed2tlkYMtjr156edN6KCVQilFL+Xb0FL7Of20TC2Th5Drre5Ogt6Vol2XNFK8mGKESG7xvcDN4qRT2sWoIeHi+e9/EX7POILEziNVt3VUkm/UkmmNYtWaB0I5Va9+8KKKKCwUUUUAYoorzLKFUsxAABJJNgAOZJPIVAHqo2O2jFCuaaRI15ZnZVF/ViBXNdq9p2Jxs7YbYkQky6Pi3/Nr5qG0t4Fr36KedS9m9mMbMJtpSvj5yLEyseEt+kadAPPTyFE2ofqLKLew22x2r4GFRwZBi5XbIkOHId2boNNALkD8Aaq20ZdqY2RVxOLh2SknuYdJAcQwLW1NwSfRh4WpHvH2OYg7Qz4ARRQXR1JcjhsAM1lsWsGGYAeNqsO/e6kJn9qnxGVX4YeERI7u0VrLh2Y3jB+10F7k61OeN1le/iQ1ZXZKwPY5gVOfEcXFSHm80h1PjZLfUmnUXZ/s9RYYLD284wx+bXNL8P2hDL+UiPFaTKkMRzGxtlDlrAOSSMguRYXC62cYzezDRXvJmy8yilh+17h6aButZqnSp9ZsbBwl+kgP2Z7NJucHF8M4+isBSHafYfg3ucO82HPk2dfk+v9ann/AOx8L4tpa+sPXlykP+HW1e4e0LCMxGYrb7RyFfgUdr8/CqqpUXEZka4HNtodi+OS/BlgnGujFo29NQV+bVUdo7InwjgYiB8Ox91iLKf1ZF7p+Br6Q2dtmGfNwnDFTZlsVZTy1VgGHra1b8Xh0kRllVXQjvK4DKR5gixqemf8yHwxFSHG65PU+bsPvFikIKYmdfC00n961OMF2m7RiNximfykVHH1W/1quSwRzY/h4NuHBNiOHFmBOVWcKpI527w052tVq2j2QbRhuY+FiQPuNlY/B7D6mtLhbj5mtYvDTXXp/IdYHt0xa24sMMgHMjPGT9WH0q17N7b8G9hMk0JPM5Q6D4oc39UVw/aODmwz5MVDJC3LvqQCf0TyI9Ca1K1xcaihqUdxkcJhMR/Ddn74M+o9j724TFf6viI5Dr3Q1m0/QazfSm9fJCOQQQSCDcEGxBHIgjkfOu2dlHaE+KvhcU2aZRmjkPORBzDeLrzv1GvMEmL3MOL+HyoLMndHS6KKKk5oUUUUAZoooqQCiiigAooooAKKKKACiiigAooooAKKKKAMVy/fvFybSx67Kw7lIYwJcbIvhoVj9dRoeZYX0U1et6tvLgsHNiW1ESEgeLHRF+LED41VezXYTQYPjTa4jFn2mZut37yqfQG9vFmqspZI5vItFXYyY4bZuFCRBIVCsUQ3AZgtzmaxJY6am5N6qcG+2IknZ40ADIqiMuQsZDZleRiwW9g9xdc1rHlrq36VjiJI2lLg96OG7WQGMBna4C/e5E87nQMGSY6G+Wxyq15kD2BKkkGR7a55HTQAE90AXutTSpRau9WxdWo7tLSx0jctvyDIZeKyOc5FiFd1DsqsNGAzcx1JHICqtvdghLj2Xjd5VR2JYIsS5fycasWtnkezC9gC17N3rPtlTR4PZrSxFypBdBKApzsAqiwAGUta3S3LQCqJJjMRiModnkIfKmbMTxJcxUsLXF8jgDULaw7rEVNGm3KU07LYitNWUGrsYbP2dklMckixOY5EdUAKwhkNhiZS3dGawygudcul8tatnble2OzxN+TVrC8hyq9wWCtkLkajop5XNxVh3f3HQTOMSySZGJWEOGv0Ekqi3MdLdTmLUy3p2q8JgwuFyxSTZrOFFo44wMxRbWLa2A9aViJRlLqu7G4dypQ10XmLouy2EMGuhIubESkXPPnNr43tz151Gm7LFsAixWFx+cxCmxFj98ctNRWzDbTxOGxcEfGfEpiHyGOWxdQLZnV9NBe/hpa3UTd/N8ZMGUWNdWCtmKk3zMRYHkuik3IPQaams9mmaadZzV4s87r7kthMQJBogBBBkz3JUjujItrmzG/3BYeDbfPbr4TC8WONZO+qNnzZEVrgvJlBOUGwNvvVUdgdo882IC2WSIui6LY5ZJFRWuLc8wI0N7Eacx0qq7NNk1E3vuUbcbc7APHDjo8JwpWGcKXdlRrkXjVja2l1NtARarzWbViiUnJ3ZRKx4xGHV1KOodWFirAFSDzuDoa4d2jdnnsDe0YYE4VzZ05mJjy1+4eQPTkeYNd0rVi8GksbRyKGR1KMp5FSLEGrU6jh3FoycZKUd0fL1SNn494JUliOV42DqfMePkeRHUEipe9G7zYDGPhmJKjvxOftRN7t/MaqfNT5UsrS1Y9NSqRxNK/PRn1Juzt9MbhY8RHoHGq9VcaMp9Dceeh601rgnZNvsuDnaGdssExHePJJdAGPgrCwJ6ZVJ0uR3oGrXPLYig6FRwZmiiipRnM0UUVIBRRRQAUUUUAFFFFABRRRQAUUUUAFFFFAHOO1oGeXZ2B+ziMRnlXqY4gC2vhZifgKuTHQ200PT937qo+2X429OHTphsI8n858w/Blq8kfD0/dWfEbpDqezORz7WaTio5DCWZpHbLlkVYrcQquuQFVF111jYG9627uYZ8XLHC5BiQmYx5zZV7uZUOXMvvgBQbWza31p3tPdCRI2XBytKuIkVXRgCBqz53dNdHtm01GluVak3okBYYLCwt7OvCkmck5jGoBVD3XIGWwJ52HLStLrRUbQX47TJ0bcrzenr2D3ejYck3s0MSjgK35TvWKqoVV0JuwyGQdTcr6jO2cRDs+CZ4yI5J2YrducjfdvyVb5rAWF/FrFpu/thcVho5l0DjUXvlYGzD4EH6VzDbuGxuInl4sbe8MoySZlGotHkUtlAJFxcHNmAJ1GJzk45eRup0oud3xF+ycVIZg0dwEbMCWByMxfJYjrcWJX3gHJutzVt2xtNMasjyxEwxukWFMd1madzpkY3ADLlJUqbAr9q9ow3MMOFMjnhKNZQdZSlu9ltcB5GsoXkqkgk5nBgYHGPHC6LIwM6lApclY4g7tLI1uRJzKCFuQHIGqA6aNFSg5cb+/fITi6/7xRW1vMn4TZgiTjYfEK06ARTyyyh1w4kFzwSVAck3W65r2IUXJIiJtDDLKbh5UJHEnmduIbf8AtJHY3a/2yRombLZQT+TAssccVsVnUSwx6ovfUEPOtgRcX7txZVUXAIVnk2KXClYgYZsZf886RxxYcEDQEAZQByXn39bAgFrUYqy1v4advvzM6lJu+1vXs9+RLwxCcKSDBYmclSwaVgpQ5itsrd0NoTcC9mFicxrRvFvBimgQwo+Fdy6/lO6SysoyhiBYFSzDkWy6e6c1eklmxKKeLiZ5SXzRorhFVbG4sMpJVhYhRbS/QF8u+kyyezthSz9xUiZmaQplF8907xNicxsOd+RpTw7t1bN++f2GxxCzXnt5+hUocfj0U3ErkrnH5WQlSvO5VlJJsQFJN7rz1FOdkdo0quEnBvqSJcqg6m2V7BlFl0LBhc2JHOr8+ysNJzhgexK6xxtYjmDodR1FVvfHcmOSMyQJlcDVVBPd0uY1HIjXura4LWGbLWM6GeMnZoert9ZMJJPhhxCiMwTrnC5gpA8dORNwQQTcGuattaQYdMWuMkkxBkVuHxDlNzrFwb293yt4dDUncrHzwYuGMqeHIWjzADKUZnKMGF83eJZb2OrcwdOgJuphBNxhAgkvmvrbNzzBL5L31va99edWTSEVabzWTKN274AezYfEWs0cxjv1yOhNvPWMfM1yiuxduqE7MQjkMRHf4pIK46K0x/hp951vhbeaa7gq87h9qEuBtFMGmw+gC378f/LvzH6B+BHKqNRUHUrUIVo5Zo+rNk7YixMSywOsiNyYePUEcwR1B1FTa+Y90N75tnziSIlkNuJET3XUfgw6N09LivpHZO048RBHNEcySKGU+R8fAg6EdCDV0zy+KwssPKz24MmUUUVYyBRRRQAV5kkCi7EAeJ0rzPMFFz8B4noBSqWSxzOczHkPDyUdB5/PoBSU7aBpuya2P+6t/M6D4aXPytWl5ZD9oL+qv94mls+MNiWYIoFzY2sPNjr+FeMoOvO+t7kg9R1tUZaj42MU8dSjsmyXIcQPdmB9UUH94rV/Ksye/Y+bL+9TatHtQVwgezEFgt73A5mxv/n0qUmMFrSC3S/NTfx8NfHTzpM4VFqmaaGMoz0a8yTh9vKdHGXz5r/EfEW86ZRyAi4IIPUaiq5jcJk7w93r+j/h+H4YwONMTfon3h+8ef41SGIaeWfmb5UFJZoeRZ6K8q1xpXqtpkOU7lD2jbe1cVbRHGGU+BU5Wt8IQfjUXtU3odW9micqFytKFAJe/wBn0AKm3I371gNWPZCVfC4ice9Pi53Y+Oq2/E/OqfvjjCcY6m+QytxFsbHLO33SMwyxrcN4WGprNVd6j7DVRhcuXZdsgxxPMSLSWFhezMvvHXw9z1D9LVCk4uExWK/0WeQSytJGYkzIVJJFyL2NzqLEi/Lle6btSA4ODKLAIEItbvJ3H0/WVqre/u+UmGPDwxAkAzElVa50OXvEAd0g6AnvrYc6WpWZE4dLoxnuHseXD4ZhMApkkaVYhrw1YCy38dL+V6sZOnlSbdLaMs+FV8QLSZmU6WvlNuQ6g3U26qaS7V39Cyz4d4mSweLOGDMCRYOUsO7ZlbQnTz0qLNslLgjWm9MO0ZRhXhlWNmurBwGzR2bvhL5V5/aJ5cumjb2wY/a0giPexBjLqO6IoI1Astj14dx/yh8V/ZhsaVpmxDSQvGhIHCN7syFSLWDLYWNnF9Rpzs4xe34kxM+JWG7xZYFZpLcQ5iHEa5TZsqXvc90XNr66qeZNqPD14GfEKDt9fmKbT4GYxIymdssrSlWycJFYsGzc1Nsxy2tw7C+VRUKSczNI4VMPBJJHxzzBLSOc3fsSL94rcKGFz1Wne7uxGlSbETxyPnUcJQ/eZS5JCF2vl0UDNowLc81RFwmVfy8QxmNyqi4QMp9nibRWYR6L0uVAHeGq3uHOajL+5cfemghQzR00T4e9dSDMEly4fDtNKYzIAqRjLJIf9qWMilQQcpuCtlvpet2E3QnZ4wMLInduzPIqrqR3gYwuW1rZSCT10F6Z7E7P8RkT2nFyoE1EUMjaa3N3vlFzcnKp/WNMpOzaBpXkeXEsXZm0lCkZiTbOqhyNercqrLEKN4qXv5F1hk9WtffMprmTDvm/0jDMC7Jdc4BN1Nh3ATc5CRmubEHlV42XvmrSFZwsSlQ0UpZSrC2udwSqsSCQvkRzGsLE7kSQBmwUzuuU3wmJPFika3d94jKQddeqrqBeqdgpSI5SYmyB1GJjKkGGZQcrh7XQkubLlNh3TeqtxrbkqLpbHU8Ls3D5hPGiXfvBxoDm6qDoC1+YAJvTGuQ4+OSKQx5r8Bs6Pe4yXXh2vdBa69LqHk0soFdP2FtNZ4EdTfQBrlSwawuHy6BuRIsOfIUirRcEpXuh1OtnbVtSq9tEd9kSaXtJCfTv2v8AWuIqbgegr6F7RcNxNk4xRz4LP+wQ/wD0188Qe6PQVem/3du06/wx/vJLsPdFFFSd4K7Z2F7WL4WaAn8zIHX9WUE/21c/GuJ10rsJxNsbOn34Q39HIP8AuVMdzm/E4ZqDfI7hRWKL0w8uZoNYrEjWBPgL0AL55rsWPJbgfD3j89Ph50oxuMCAu99SBoCT5Cw8Km4rRQPH8Br+Nqj0ukr3kc34hV1VNeJ4liDAqwBB0IPKtU86Qx3PdRbDQE26AAKK9TB8yZCuW/fDA3I/Rt15/Stt6ecs88JSQ1he2htrb159frXoisXuOdweo/iK8YeAIoUEkD7xLH5mpAmYJ9Ch1sNL63U9Phy+VLpIsrFfA2Hp0+hFSEe0iHzykeTaf2svyo2ivfv4gfMXH4Wrl4qCTPU/DaznBX7hhsHEd0p93UehP7j+IptVa2ZPllXwbun48vrarJetOHnmghleGWbsc07G1A2WB9oTzh/1s4+emWnW0dzsNLNxpMym5Oj2Fza5BIuhNgSVK6686r/ZpjREu0oW0GGxk7AdcrE20/mGme1NpxRKj4pWmml1iwyAk28FXkLdWP1NS6XWlKTsvUzzryjaFNXe+9kl2lkw4jRAseRUUZVCkWAHIC1cl3zu2KJ7zjiMxBDEKBMy/Z1sURQbagKPKrTszGQ4stHwPZsUgziJtVcDXS4F/kPEXFyGp3cixMYkQvDnWxVLWBGhtfVSCDqpHnerOlRUc13vyX3KUsTiFVcHGO107vVeXAl7vY+L2SEBlWyKpBIBDKLNcH9K587361D27sHA4klpGRZDb8ojqG0Fhfo1hbmOg5VP2Zu3FCmUjik6lpACeQAA8BYepNySSb1OXZ8Y5Rp+wP4Uu9FO6zfIv/8AT/b8xHuxs/CYCExRTA3YsWZlJJ6cug8PU8zULd7DwQ4bg4loJe+X7qs41ygFiV592/IWAA1terFgcRh5S4hMTmNsjhMpyt4NblVEnhbFYjEPGGlSK+SN2EeXNocwJWyI6uTqCcsYuBT6SpTzLXnuvDh2iKv7RFp3jfbZ+PEssm+KjOI4mKpGSt+7mcWyoq9Ab+8bWtypfuVw4I2lxD5sViGMkzZWJFzcICBbTmbaXNuSilGA2EkmJgwkzOJEvjZR3XSQZgI1Mga4IAJJIIPFe2rCumXqtR0IdWKfn+C8I4qSvKUf8X/yFv8AL8XQv/Rv/Cl+1d7AotAueS+ue6qgte7D3m8gLX8RVivVV3h3fkaZpYXi7+XMsrFLMqhbqyq17hVFiNLc9bVWl0DlZxfn+C0o11vUX+P/AGNOz97Z+IonETKxC3jV0YE6LYM7h7mwtdTr15Vr27I4xUOKjSQIgyYhJFIR4yRY2FxmHQkfZXWwpf8AyU2dBNLh1VZI5GaOVnNo3VwFUxg3JUC99ASfKrTtTaMc8MsScRjJG8d0RtM6lQb2861TpxUupTdvEzSrW0eIXkvuznOP2cUbhSEBI2d+E1wQkhTNoFuGYZDmva7cje9XLc/jQQshjeTvXGXKFF1Ba2a17klr6jUVVZ0V8LhWZgGVGwzSKcyuUN0AtrdFvztyHhVt2djZsMcPgyI87K+RjexVLmxynQj66U+qrwtlj4y5eJjhNqd1Obtyhz70MdqTyywSx+zsA8ciEl00DIRew58+VcCwuz8MEA9rzW0uIX/ea+hvZ8QecqL+rHf+2a4NtTFrhcVPh1wsAMMjLmYM2YA6NZjbUWPxpNLo8rXV56ZmdTCSxPSrI566f016p+ho9jwv+8OfSE/vapEOx4G91sS/6sH+NRzvNN9gpH+pGg/dUebbc7e9NIf5xH4VPSUVw+X3bO5+y/EZf1Ld8k/SmvUeJuqnVcSP1hCn9pqsO4+FXC4vNhmzzMjxiMvG9wcrHuxm+mQdfGubO5PMk+pv+NWHs8xvC2phGPIyiP8ApVMY+ripVektqa8TPifheMlSk54l9yX3f0O4x4zaDf7KNfWw/wCqpCQ48+88K+ik0+FFqHXvtGK8DgRwVv1VZvx+1iDhMNMCDJKG8ggH1ualzi6NpfQ6Hrp1rZWDSJO5shBQVl83f1EeLbRSNQevqLj8KgRTOZHUoQq2yvf3rjXTypjiEtH5of7J/u6/GotLo7W5M5nxBWqJ80YZwLXIF9BrzPl40MoIIOoOhHkedap8EjsrMtyhup10Onhz1ANj4Ct1P14nPNGGSNLRplWwuEB1t4259edbs4va4va9r628beFavYk4nEyjPbLm628Pw869iBc5ewzkZS3W1729L1VX98gNUuEXPxAoz2UXN+QYHxtUvap7yD9b5DL/ABrTOLqR42HO3Mgc/jW3ard5R5MfmR/CsWLsd74Rx7yNhwc6255l/tCrVVa2dHmmQeBzH+br+Nqs1GEXUbOliv1WOR4rCnD7w4qHku0cPxE05yoL2BHmkl/1hU7aGGmOJXFxRNiFaFYWRMvEiZDqArEaHmbf+ZPbDheEmEx6g5sHiI2a3MxOwDC/qFH841pm342dJIfZsV+WYEqsYYcVrd1O+mQux0F+pFbnaSSfnv5+Fjm1ISzZ4q+lmr203Vu4i+xTzTwzyQHCxYZ+IXlK52sVOVFUk961udu8fCxxsTf1lxCYcxJkbENhyc5Eyue8XaMjRATa/wCideVRd0ttTbQxQSe7IsZd8uccKS4Co5ZQM3kB156GrbtGHA4YZ8QVW+pLsxJHK5AuSOl7W6US6GnFwk7t66Ly4iIRxEqinCCSSaV5c99k+Rv3lxTnDuuGniim0ys5W2jAsNQbEi4vY2vVEx22sUMauICXkiUQayZYZlAbiPl0IuxuBqBdSfdseiRYWExZ4EiYMpKEBcraaa+BOlch2nsyWGJS6RRCT8lJEJOIYsUpd43Cs7sh4fDvZj3WIPMVnh0PJvyX3H1ViXreK7k39UTdj8dcXE/FjUvOJXSEhTMGfuAhQFYEiVRcWGZuZNbp4lSBuKxzFwxYgiRsqsZBlaxdTfXoD5mqtHimRY5EJXgsJVF+aMExMafApKfVqtW3p5WnlZy7RxStJdmLZRIJGiC3JsDGb5QOi/Hdh5RzWUVw3bMVWlNRzSqO+uyS4dzHe6uEb2/FcNiJY0iikaQZgAqqoyjnciINrzq3fydKfexDfzEVf40l3Z2kW2ltKNpGbvwyRqSSAnDAYr0AuV9QRVrrDUxEr6JLwX1OjHCQa60pP/c/pYXfyGp995X9ZD+AtXtNhwD/AGSn1u39omp1FKeIqvTMxiwdBa5F4q/qa48Mi+6qj0AH4CtmYjl8qKru/O0JEw3Cw6l58QeDGq+8Aw776agAaZuSllJNL1k7Nj1GMVoiqbrRRnZIkxQlXLiXmGQWJcIFsbqcoLArfTWwvTOHazTz7Pkk0l4k5NhYcNu6oUn3gQRY9bGq9icS7FcGszcKG0I6AhHtI79TqrlV1AGW1rXO1MTO6QspPFeUJhiDpFlVQ3DQi2S7RJbUDhk+8Lnpqi7Xl680/wD19xglXTlaPpyfu3edWBrgPaxg+HtmQ3/OxRyf1ch/+u9dQ3FxeXiQzBlxEjPiHUqRYHKLG/JrnNb7rqetc+7bYrbTgb72HA/ZeX+NZaUck5R7GdPDzvOEu1FIooooPXhTPdhrY7CkcxPB/wDatLKebj4Iy7SwiD/3kY+kZ4jfRDQtxGJaVKTfJn09RWBWaaeMCiiigCBihZ+WjDn5jnf4W+RpU6ZWK9Oa+n+HL5eNWCaEMLH/AMEcjSuSPN3W0Ya6fit+n/g0lvo5ZuAqvRVaGXjwFYlk4pXIOHluHza5tNMvzrfQ4K+/+0PdP8D5H615kBKnKbEjQkXF/TrWiLTV07nBnTlB2krGvD4NULlRYuczak3Px5c6xjMXwwDkd7kCyC9vM17w6sEAchmAsWAsCfIV7Vr+6M3py+LchQ9I8iIwlJ2Sue41u6geNz6DX8bCo+LlzOx6Duj0F7/W/wAhUqU8JOffbQc/p5C/z9bVq2TgjI40/JrzJ6kclXx8z8Ndbc6s3VnlienwNL9np5pe2Mth4MqpdtC3IeCjl8+fyppWKzW2MVFWREpOTuyLtLZ0c8TxTIJI3GVkPIj/AD16Vwbdfs4G0MzmWPDxw4iRGw8cYMqFWHdeUnMTYCxYt1I619BVyLaobZW8CyD/AFXaRCsOQExNr+Fw5DekjVZZrPK9SFa+p0XG4tY43kc2VFZ29ALn46Vx8JLj8awJzl3DFAWCZRcABhqAq5xnHS+W5Iv1fbmFaTDyIguxHu8s1iCVueWYDL8aovZxsWaHEsZEZVCMLlXAuSmh4ijXu2sL2C+hbAtjbBqKb48C7YTDDB4TKoaThIzZUGrEAsQi+ZuAPxrl23sTGWSQYYRySjFY6YTOWdLIwXKoC5VYqrrmGpI00rsgrle/ezoPbRDh8iyYjNJjHZyMsQKO2YscqKVBcganIvQ2NoPUy1tisHZ44io4uU9niZRyuuAlzj4EWPhVj2XOkiYV3QmOWFMNIzg5TPCCqG6NnBuqXYahb2uCaQwYKeSJcSY3MZnxnEkUe6jxRK7gjTugS2PIlMt9auG5W7yYnZBjRnXPM0jM8Y95QB+SAa2WwAzXJ98ej1PK7mZJydjU+JxPBXEw51nwP5OeCzKkkA6cznKAHUk2uSNQM182NtqLFRCWFrqdCDoyt1Vx0I+RuCLgg1RpcO8bvNjWkWeEoIJQdJSgJyaLmZerOADaRgddKgbPx5Rg2EePCTEgSREXws5YnISVJ4XMqMpyfdPO150c6bXD375DY1ktJHVqKqCbxbTVwsuz0tcAsk6AWvqQWbw11FKNpb5Y7PYNhIVLmPuMuIkUa98ornu2F72BvYWF6zRoyk7IdKpGKuy5bxbxxYKHizE6nKqLqzt0Cj4c+Q+QNLwjTAzY6Zo/bWR1gw5cExIL5+7fmqBjlP3WzWZiF0DGIGIgz4nGPKh9rmEY1T3eGr/mx3mUL3efM3AqBDHHLmkaUCPOvFxBJ4kpbVhBGoNhkvzHK17C6DVCg46P8+QmVZP9P4NsU8AhkBQGSJGRJAzXmaVmVmZSLkhAWF9eWuor3vBs2WCSCMq1liWMEcjI+ZpRGdDmLu6+QYeIr3JgnTEKgQGRGb2bDrZ7AuWWWQ3tblJ3zdmALZVXWZuju7xnfMTwY+KAyXGaaRcjsh65VA75FybG2thpzRp9ZPTl796syOMqjyvz9+9EMOy/Z1opJmIZmPDUhbd1QD3b9NUX/wCIVR+2qYHakK/dw4v8ZJD/AJ9a7NsvZqQRJFHfKosLm5JJJJJ8SST4eFq+dt8NrjF7TxM66oG4UZ8VjGUEeuW/86ssJZ6kp8LfhHWwdLrwh2/liuiiiqnrwroHYlgM+0mkIuIoXN/BnZFFv5ucfOuf13PsT2HwsE07CzYh9D/w4yVX4Fs5+IqVuc34lUUaDXM6PRRRTDy4UUUUAFapcOG5jlyPUehrbRQAukgdemceVgfkbD6/CocmBjGpjI9FfxtoE0+VPaxaldEuBLd90I1wsYsRH10ujmx6WzDTmda3uHt+TjJPTN3VHrfW3oDTaio6FcQTtshRDsO5zTNmJ5gaD0vzt8qaogAsBYDQCvVFMjFR2Jcm9woooqxUxSHfXdOPaGEeB+63vRv1SQe6w8uhHUE0+oqE7AUPcPeZ8RG+HxXdxmFPDnU82tosg8Q1tT4+RFTN8sLi5MOFwDhJC65zmCNw9bhGIIBvl+F6idoO6EzSJtDZ5y4yAWK20nj6ow6m17ePLTukb9zd9IdoRZk7kqaSwse8jcjz1K35H4Gx0pFSnleeOw6MsyszxDuxLL7FLisQ/Hwwu4jPckfqW0HoTbUX8an47dfDy8fPGM2IUJK6khmC2t3unIcudhe9Y3qZhhJCpse5c3tZeIua56C17+V6oewu0eSFVSZNc2QozG6kBcxDkkhcxbuHMwytY2Fglyb1GxpXWiOkbP2XHDCsMa2jUZQp1uDe+a/Mm5JvzuakRQhVCqAqqAAqgAADkABoB5VRm7VEuAIg2tiA5BA6E5lGhGosDoNba2u2ExSyxq6XyuAwuLGxHUdDVNSXBx3RD2xsGLEraRRmClVf7SX6rrzuBVc2h2bqcvAkK6tnMmV9CptZcuutr3PK9P03pwxbKJDyuGySZCBzyvlytr1BtXnEb1QJ1ZtCe6hAsOfefKunPnToVqsFaL0EyoQqO7jdlUk3cxUkka4pFlhi4pzyOoDA395lbPZmyHVdB1HKoEe6bmOZvaInEKmQLCFlLMqZiBlIYAHu2a96v88MOOw5U3aN/C6sGU39QQRf5c6gvuJhSoGVwy8pBI+f5kkfStEcTxej7FoIlh3ste9u5QsHgRKycGOWZuqtkjjDaXswY2F+gZCdKmLgXxU5HGSTEGw7qOYlRTqcwTKQPsqBlLc2Y2q24bs/wqOGKs5BzWYrYkai+VRfWx18Ki7c3gOFmOHwGGR5SBNLoEUBjYFrFczH9bS459GTxKv+75cvf0FRw7SvU58/f1HmxNgR4ZTluztrJK2ru3Mlibm19bcvU6liqAcgAPLT1+utJ92N4xi42JQxyRNw5UPRrdD4H6WPPmWWOxyQxPLKwSNAWZjyAH+eXXlXPeZvU3qyWhXe0reX2LZ8jKbSyfkYvHMwN2H6q3b1A8a+f4IsqgfP1pxvdvW+0sWZmusKXWGM9F8W/SOhPwHSlVbMvRxyceJ2PhtDeq+O3cFFFbcLhmkdUjUu7EKqqLkk8gBVTrykoq7Jm7+xHxeJjgjveRgCR9lebsfJVufkOtfUWCwixRpHGMqIoRR4KosB8hVR7N9wRs+LPLZsTIO+RqEXmI0P1J6nyAq6VdKx5XHYnp6mmy2M0UUVYwhRRRQAUUUUAFFFFABRRRQAUUUUAFFFFAGKKKKqAWqh769mftEoxeBk9lxq68RdFkP/ABLcj0zWN+RB6XyirJtAcn2X2lPBJ7LtuE4eXkJst4pByu1rgD9Jbr45ac43ciCZC+HKFZALX7ykDUcOVe+uoHVhpyq47W2JBiozHiIklQ/ZYX18QeYPmNao79krYYl9lY2bCE68JzxYT4Aq2vPqc1LnSjLVaeg2FWUSJB2cnNqsaAgD840gS1jmRTGpLXH2msLnQg2N3hwKJCIgO4E4dv0bW5+nWqXLtvbWEOWfAR4wchLhmKk6allIJH7IrEfbHhF0xUWJwrcissR5jnYqbnXyFJ6Cotl5DZVs7vJi3bPZlNxC8TGS5OoyZ7WFgQxQCxGpDG4OgUWFRsN2YzyG8ncOt2ZlbvFibixcsALaEKSeoq04Xta2Y/LEhf145V/FLVNHaJs7/fYP2v4iqunUW8X5F1WaVkxnsXZC4aFYk1A5m1iTYC5+AAA6BQOlTqq2M7UNmxi5xaN5RhnP9UH62pJi+3DCC/BhxE1hocqop+LNf6UdFN8Cid9i87X2tFhYHnnbLGguxsTzNgABqSSQAPOqRs/gbZZsVgp58NIpWGUFRdlGqGyvpcDmG6agVTt6O1WfGYeSAYWKOOVcrF2Z2Gt7rbKAQQCDY1TsBiZYFZYppYuIAsgjcoGAva4Hhc/XxpsaSUdXqNhha1XRR07dDvxxmB2Ph8kkoTUscxzSyMbXOQak8ugAHzrj2+2/M205Ld6LDKbpFfVj96S2hPlqF6X1Jrqwi99Sx5sTcn4mvdWhaDut+Z0aPw13vVfgvqAFuVFHW3U8h1PoOtW/djsvxmMsxTgRH/aSggkfoR+83xyjzqbNnSqV6VFdZlZ2ds6SeVYoULyObKo5n+AA1JOg613zs/7OI8AvEktJiWFmf7KA81jv9W5nyGlMd0dxcPs9TwlLSMLPM9i7Dw00Vb/ZFh43OtWOpSsedxeOlX6q0iFFFFWRzzNFFFSAUUUUAFFFFABRRRQAUUUUAFFFFABRRRQBiiiiqgFFFFABRRRVkAGtcsKsLMAw8CAR9aKKEAjx3Z/s+e5lwcBJ5sECn9pLGqHt7sz2fEfyeHy6kfnZj+L0UVLnJLcCZszsz2ewW8B1/wCLMPwkq2xdnGzlFvY4T+suc/NyTWKKgtmfM9t2d7OP/osP8I1H4CoWP7L9mlCfZVW33GkT+wwoooBTktmJG7Mdn5rcBv6af/uU02X2XbNFycMGsftySuPk7kUUVBPSzf8AM/Msezd3MNh/9Xw8UXmkaqfmBemNFFSUM0UUVUAoooqUBmiiipAKKKKACiiigAooooAKKKKACiiigAoooo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data:image/jpeg;base64,/9j/4AAQSkZJRgABAQAAAQABAAD/2wCEAAkGBhQSEBUUERQWFBUVGBcUFxUXGBgaGhsYGBcaHBgcFRkXHCYfHCAjHBgZHy8hJCcpLCwtGCAyNTAqNSYtLikBCQoKDgwOGg8PGSwkHiQtLC0sLCopLy0sLSkwLCwsLC0sLCwtLCo0LCwsLCwsKSwsKSkvLCwtKSksLCwsLCwpLP/AABEIALMBGQMBIgACEQEDEQH/xAAcAAACAgMBAQAAAAAAAAAAAAAABQQGAQMHAgj/xABMEAACAQIDBQUFAwcICQQDAAABAgMAEQQSIQUGEzFBByJRYXEUMoGRoUJSsSMzYnKSwdEVgpOistLh8CQ0Q1Rjc8LT8URTg7MWFzX/xAAaAQACAwEBAAAAAAAAAAAAAAAAAwECBAUG/8QAOREAAgECBAIIBQEHBQEAAAAAAAECAxEEEiExQVETImFxgZGx8AWhwdHhMhQjM0JDYpJygtLi8ST/2gAMAwEAAhEDEQA/AO40UUUAFFFFABRRRQAUUUUAFFFFABRRRQAUUUUAFVkx22qLHnHf+qR+4VZqrzf/ANQf8n99BkxSvk/1Id4jFpGAXYKCQoubankK20t29skYiIr9oXKHwb/HlUPD7d/0Eyn30BQj9MaD56GgtKtkm1La10+7cb4fGo4JRgwU2NjyPnWnDbZhkcojhmAvYeXPXlSqLYbrgGjU2kcZm8ybEi/ppW/Ye0IzGQEEckS2ZLWOg/A2oFxrzvFSSV1f8LtJ+N2vFD+cdVPhzPyGtesFtSKb804a3MDn8QdaU7rYVXjM7gNJIzEsdbAGwAvyrxvDhxFJDNGAr8RUNtMytzBtz5fWgjp6mRVWll5cbe+wd4zaEcS5pGCjz/d416w2NSRA6NdTfX0586RbaBixKTunEiC5DpfIb+9b99et4Jw0cEcZsk7qpK6DKeg9b0EvEOLnfhw4vk+5k595cMDlMq35aXI+YFqnrOpXMCCtr3Got43rVHs+NUyBFy2taw+vjSfYC8OfEQj82hVlHhmGo/z4UF+kqQklO2vLg7XGjbbgChjKmVuRuNfSvUu14VUM0iBTyNxr6eNJd0dnRth87IrMWYXIBNgbAa153f2dH7RiQUU5HAW4BsDfQXoEwr1ZKDsut36aXLBhMckovGwYeR/GvON2lHCLyuq35XOp9BzpPh8OItolUAVXizEDQXBtoPh9TULAYtjPNKYGmIcoCCvdC9AGoJeKklZrW7XFrTjzLNg9oRyi8bhwOdjy9akCq/s/DyNi+NwjCmTKwJF2N9DZasFBpozc43a/JmiiigcFFFFABRWL0XoAzRWL0XoAzRWL0XoAzRUfF4+OJc0rpGo6uwUfNjSv/wDOMB/vuF/p4/71ADyiqri+1HZkbZWxkRP6BaT6xhhWpe1jZh/9UPjHMPxSglJvYt9FIsJvzgZbZMXASeQMiqf2WIP0pxFiVb3WVvQg/hQDTW5torF6L0EGar2P2diPa+NCIz3AozE/HQVYL0UCqtJVUk3s76CjBHFmQcbhCPW4W9zppz86UnZwbaDIpvGCs7r0zgaA+pN/jVtpfszZCwmQglmkbMWbn5D6mgz1MM5ZY3bV7tt/LxN+PaQITCFZ7iwY2Fr6/SoGzdmScZ55sodlCBE1AHmTzOgpxRQaJUlKSk+HDgV6LZ2IwzMMOFkiY5gjGxUnwPhW6HZsssqyYnKAmqRLqAfFj1NO6KBSw0Vpd25cBRtVMS5aONY+Gy5c7E3FxZrjrXmfd0NhkhDEGOxV/Bh1+pp1aigu8PGTblrfTw7BCsuOAy5IieXEzaepWpWzdkcKN7tmkkuXfxYj8BTSigiNBJ3bb5X4CndvZzwQZJLXDE6G+h+HrWNlbNeOed2tlkYMtjr156edN6KCVQilFL+Xb0FL7Of20TC2Th5Drre5Ogt6Vol2XNFK8mGKESG7xvcDN4qRT2sWoIeHi+e9/EX7POILEziNVt3VUkm/UkmmNYtWaB0I5Va9+8KKKKCwUUUUAYoorzLKFUsxAABJJNgAOZJPIVAHqo2O2jFCuaaRI15ZnZVF/ViBXNdq9p2Jxs7YbYkQky6Pi3/Nr5qG0t4Fr36KedS9m9mMbMJtpSvj5yLEyseEt+kadAPPTyFE2ofqLKLew22x2r4GFRwZBi5XbIkOHId2boNNALkD8Aaq20ZdqY2RVxOLh2SknuYdJAcQwLW1NwSfRh4WpHvH2OYg7Qz4ARRQXR1JcjhsAM1lsWsGGYAeNqsO/e6kJn9qnxGVX4YeERI7u0VrLh2Y3jB+10F7k61OeN1le/iQ1ZXZKwPY5gVOfEcXFSHm80h1PjZLfUmnUXZ/s9RYYLD284wx+bXNL8P2hDL+UiPFaTKkMRzGxtlDlrAOSSMguRYXC62cYzezDRXvJmy8yilh+17h6aButZqnSp9ZsbBwl+kgP2Z7NJucHF8M4+isBSHafYfg3ucO82HPk2dfk+v9ann/AOx8L4tpa+sPXlykP+HW1e4e0LCMxGYrb7RyFfgUdr8/CqqpUXEZka4HNtodi+OS/BlgnGujFo29NQV+bVUdo7InwjgYiB8Ox91iLKf1ZF7p+Br6Q2dtmGfNwnDFTZlsVZTy1VgGHra1b8Xh0kRllVXQjvK4DKR5gixqemf8yHwxFSHG65PU+bsPvFikIKYmdfC00n961OMF2m7RiNximfykVHH1W/1quSwRzY/h4NuHBNiOHFmBOVWcKpI527w052tVq2j2QbRhuY+FiQPuNlY/B7D6mtLhbj5mtYvDTXXp/IdYHt0xa24sMMgHMjPGT9WH0q17N7b8G9hMk0JPM5Q6D4oc39UVw/aODmwz5MVDJC3LvqQCf0TyI9Ca1K1xcaihqUdxkcJhMR/Ddn74M+o9j724TFf6viI5Dr3Q1m0/QazfSm9fJCOQQQSCDcEGxBHIgjkfOu2dlHaE+KvhcU2aZRmjkPORBzDeLrzv1GvMEmL3MOL+HyoLMndHS6KKKk5oUUUUAZoooqQCiiigAooooAKKKKACiiigAooooAKKKKAMVy/fvFybSx67Kw7lIYwJcbIvhoVj9dRoeZYX0U1et6tvLgsHNiW1ESEgeLHRF+LED41VezXYTQYPjTa4jFn2mZut37yqfQG9vFmqspZI5vItFXYyY4bZuFCRBIVCsUQ3AZgtzmaxJY6am5N6qcG+2IknZ40ADIqiMuQsZDZleRiwW9g9xdc1rHlrq36VjiJI2lLg96OG7WQGMBna4C/e5E87nQMGSY6G+Wxyq15kD2BKkkGR7a55HTQAE90AXutTSpRau9WxdWo7tLSx0jctvyDIZeKyOc5FiFd1DsqsNGAzcx1JHICqtvdghLj2Xjd5VR2JYIsS5fycasWtnkezC9gC17N3rPtlTR4PZrSxFypBdBKApzsAqiwAGUta3S3LQCqJJjMRiModnkIfKmbMTxJcxUsLXF8jgDULaw7rEVNGm3KU07LYitNWUGrsYbP2dklMckixOY5EdUAKwhkNhiZS3dGawygudcul8tatnble2OzxN+TVrC8hyq9wWCtkLkajop5XNxVh3f3HQTOMSySZGJWEOGv0Ekqi3MdLdTmLUy3p2q8JgwuFyxSTZrOFFo44wMxRbWLa2A9aViJRlLqu7G4dypQ10XmLouy2EMGuhIubESkXPPnNr43tz151Gm7LFsAixWFx+cxCmxFj98ctNRWzDbTxOGxcEfGfEpiHyGOWxdQLZnV9NBe/hpa3UTd/N8ZMGUWNdWCtmKk3zMRYHkuik3IPQaams9mmaadZzV4s87r7kthMQJBogBBBkz3JUjujItrmzG/3BYeDbfPbr4TC8WONZO+qNnzZEVrgvJlBOUGwNvvVUdgdo882IC2WSIui6LY5ZJFRWuLc8wI0N7Eacx0qq7NNk1E3vuUbcbc7APHDjo8JwpWGcKXdlRrkXjVja2l1NtARarzWbViiUnJ3ZRKx4xGHV1KOodWFirAFSDzuDoa4d2jdnnsDe0YYE4VzZ05mJjy1+4eQPTkeYNd0rVi8GksbRyKGR1KMp5FSLEGrU6jh3FoycZKUd0fL1SNn494JUliOV42DqfMePkeRHUEipe9G7zYDGPhmJKjvxOftRN7t/MaqfNT5UsrS1Y9NSqRxNK/PRn1Juzt9MbhY8RHoHGq9VcaMp9Dceeh601rgnZNvsuDnaGdssExHePJJdAGPgrCwJ6ZVJ0uR3oGrXPLYig6FRwZmiiipRnM0UUVIBRRRQAUUUUAFFFFABRRRQAUUUUAFFFFAHOO1oGeXZ2B+ziMRnlXqY4gC2vhZifgKuTHQ200PT937qo+2X429OHTphsI8n858w/Blq8kfD0/dWfEbpDqezORz7WaTio5DCWZpHbLlkVYrcQquuQFVF111jYG9627uYZ8XLHC5BiQmYx5zZV7uZUOXMvvgBQbWza31p3tPdCRI2XBytKuIkVXRgCBqz53dNdHtm01GluVak3okBYYLCwt7OvCkmck5jGoBVD3XIGWwJ52HLStLrRUbQX47TJ0bcrzenr2D3ejYck3s0MSjgK35TvWKqoVV0JuwyGQdTcr6jO2cRDs+CZ4yI5J2YrducjfdvyVb5rAWF/FrFpu/thcVho5l0DjUXvlYGzD4EH6VzDbuGxuInl4sbe8MoySZlGotHkUtlAJFxcHNmAJ1GJzk45eRup0oud3xF+ycVIZg0dwEbMCWByMxfJYjrcWJX3gHJutzVt2xtNMasjyxEwxukWFMd1madzpkY3ADLlJUqbAr9q9ow3MMOFMjnhKNZQdZSlu9ltcB5GsoXkqkgk5nBgYHGPHC6LIwM6lApclY4g7tLI1uRJzKCFuQHIGqA6aNFSg5cb+/fITi6/7xRW1vMn4TZgiTjYfEK06ARTyyyh1w4kFzwSVAck3W65r2IUXJIiJtDDLKbh5UJHEnmduIbf8AtJHY3a/2yRombLZQT+TAssccVsVnUSwx6ovfUEPOtgRcX7txZVUXAIVnk2KXClYgYZsZf886RxxYcEDQEAZQByXn39bAgFrUYqy1v4advvzM6lJu+1vXs9+RLwxCcKSDBYmclSwaVgpQ5itsrd0NoTcC9mFicxrRvFvBimgQwo+Fdy6/lO6SysoyhiBYFSzDkWy6e6c1eklmxKKeLiZ5SXzRorhFVbG4sMpJVhYhRbS/QF8u+kyyezthSz9xUiZmaQplF8907xNicxsOd+RpTw7t1bN++f2GxxCzXnt5+hUocfj0U3ErkrnH5WQlSvO5VlJJsQFJN7rz1FOdkdo0quEnBvqSJcqg6m2V7BlFl0LBhc2JHOr8+ysNJzhgexK6xxtYjmDodR1FVvfHcmOSMyQJlcDVVBPd0uY1HIjXura4LWGbLWM6GeMnZoert9ZMJJPhhxCiMwTrnC5gpA8dORNwQQTcGuattaQYdMWuMkkxBkVuHxDlNzrFwb293yt4dDUncrHzwYuGMqeHIWjzADKUZnKMGF83eJZb2OrcwdOgJuphBNxhAgkvmvrbNzzBL5L31va99edWTSEVabzWTKN274AezYfEWs0cxjv1yOhNvPWMfM1yiuxduqE7MQjkMRHf4pIK46K0x/hp951vhbeaa7gq87h9qEuBtFMGmw+gC378f/LvzH6B+BHKqNRUHUrUIVo5Zo+rNk7YixMSywOsiNyYePUEcwR1B1FTa+Y90N75tnziSIlkNuJET3XUfgw6N09LivpHZO048RBHNEcySKGU+R8fAg6EdCDV0zy+KwssPKz24MmUUUVYyBRRRQAV5kkCi7EAeJ0rzPMFFz8B4noBSqWSxzOczHkPDyUdB5/PoBSU7aBpuya2P+6t/M6D4aXPytWl5ZD9oL+qv94mls+MNiWYIoFzY2sPNjr+FeMoOvO+t7kg9R1tUZaj42MU8dSjsmyXIcQPdmB9UUH94rV/Ksye/Y+bL+9TatHtQVwgezEFgt73A5mxv/n0qUmMFrSC3S/NTfx8NfHTzpM4VFqmaaGMoz0a8yTh9vKdHGXz5r/EfEW86ZRyAi4IIPUaiq5jcJk7w93r+j/h+H4YwONMTfon3h+8ef41SGIaeWfmb5UFJZoeRZ6K8q1xpXqtpkOU7lD2jbe1cVbRHGGU+BU5Wt8IQfjUXtU3odW9micqFytKFAJe/wBn0AKm3I371gNWPZCVfC4ice9Pi53Y+Oq2/E/OqfvjjCcY6m+QytxFsbHLO33SMwyxrcN4WGprNVd6j7DVRhcuXZdsgxxPMSLSWFhezMvvHXw9z1D9LVCk4uExWK/0WeQSytJGYkzIVJJFyL2NzqLEi/Lle6btSA4ODKLAIEItbvJ3H0/WVqre/u+UmGPDwxAkAzElVa50OXvEAd0g6AnvrYc6WpWZE4dLoxnuHseXD4ZhMApkkaVYhrw1YCy38dL+V6sZOnlSbdLaMs+FV8QLSZmU6WvlNuQ6g3U26qaS7V39Cyz4d4mSweLOGDMCRYOUsO7ZlbQnTz0qLNslLgjWm9MO0ZRhXhlWNmurBwGzR2bvhL5V5/aJ5cumjb2wY/a0giPexBjLqO6IoI1Astj14dx/yh8V/ZhsaVpmxDSQvGhIHCN7syFSLWDLYWNnF9Rpzs4xe34kxM+JWG7xZYFZpLcQ5iHEa5TZsqXvc90XNr66qeZNqPD14GfEKDt9fmKbT4GYxIymdssrSlWycJFYsGzc1Nsxy2tw7C+VRUKSczNI4VMPBJJHxzzBLSOc3fsSL94rcKGFz1Wne7uxGlSbETxyPnUcJQ/eZS5JCF2vl0UDNowLc81RFwmVfy8QxmNyqi4QMp9nibRWYR6L0uVAHeGq3uHOajL+5cfemghQzR00T4e9dSDMEly4fDtNKYzIAqRjLJIf9qWMilQQcpuCtlvpet2E3QnZ4wMLInduzPIqrqR3gYwuW1rZSCT10F6Z7E7P8RkT2nFyoE1EUMjaa3N3vlFzcnKp/WNMpOzaBpXkeXEsXZm0lCkZiTbOqhyNercqrLEKN4qXv5F1hk9WtffMprmTDvm/0jDMC7Jdc4BN1Nh3ATc5CRmubEHlV42XvmrSFZwsSlQ0UpZSrC2udwSqsSCQvkRzGsLE7kSQBmwUzuuU3wmJPFika3d94jKQddeqrqBeqdgpSI5SYmyB1GJjKkGGZQcrh7XQkubLlNh3TeqtxrbkqLpbHU8Ls3D5hPGiXfvBxoDm6qDoC1+YAJvTGuQ4+OSKQx5r8Bs6Pe4yXXh2vdBa69LqHk0soFdP2FtNZ4EdTfQBrlSwawuHy6BuRIsOfIUirRcEpXuh1OtnbVtSq9tEd9kSaXtJCfTv2v8AWuIqbgegr6F7RcNxNk4xRz4LP+wQ/wD0188Qe6PQVem/3du06/wx/vJLsPdFFFSd4K7Z2F7WL4WaAn8zIHX9WUE/21c/GuJ10rsJxNsbOn34Q39HIP8AuVMdzm/E4ZqDfI7hRWKL0w8uZoNYrEjWBPgL0AL55rsWPJbgfD3j89Ph50oxuMCAu99SBoCT5Cw8Km4rRQPH8Br+Nqj0ukr3kc34hV1VNeJ4liDAqwBB0IPKtU86Qx3PdRbDQE26AAKK9TB8yZCuW/fDA3I/Rt15/Stt6ecs88JSQ1he2htrb159frXoisXuOdweo/iK8YeAIoUEkD7xLH5mpAmYJ9Ch1sNL63U9Phy+VLpIsrFfA2Hp0+hFSEe0iHzykeTaf2svyo2ivfv4gfMXH4Wrl4qCTPU/DaznBX7hhsHEd0p93UehP7j+IptVa2ZPllXwbun48vrarJetOHnmghleGWbsc07G1A2WB9oTzh/1s4+emWnW0dzsNLNxpMym5Oj2Fza5BIuhNgSVK6686r/ZpjREu0oW0GGxk7AdcrE20/mGme1NpxRKj4pWmml1iwyAk28FXkLdWP1NS6XWlKTsvUzzryjaFNXe+9kl2lkw4jRAseRUUZVCkWAHIC1cl3zu2KJ7zjiMxBDEKBMy/Z1sURQbagKPKrTszGQ4stHwPZsUgziJtVcDXS4F/kPEXFyGp3cixMYkQvDnWxVLWBGhtfVSCDqpHnerOlRUc13vyX3KUsTiFVcHGO107vVeXAl7vY+L2SEBlWyKpBIBDKLNcH9K587361D27sHA4klpGRZDb8ojqG0Fhfo1hbmOg5VP2Zu3FCmUjik6lpACeQAA8BYepNySSb1OXZ8Y5Rp+wP4Uu9FO6zfIv/8AT/b8xHuxs/CYCExRTA3YsWZlJJ6cug8PU8zULd7DwQ4bg4loJe+X7qs41ygFiV592/IWAA1terFgcRh5S4hMTmNsjhMpyt4NblVEnhbFYjEPGGlSK+SN2EeXNocwJWyI6uTqCcsYuBT6SpTzLXnuvDh2iKv7RFp3jfbZ+PEssm+KjOI4mKpGSt+7mcWyoq9Ab+8bWtypfuVw4I2lxD5sViGMkzZWJFzcICBbTmbaXNuSilGA2EkmJgwkzOJEvjZR3XSQZgI1Mga4IAJJIIPFe2rCumXqtR0IdWKfn+C8I4qSvKUf8X/yFv8AL8XQv/Rv/Cl+1d7AotAueS+ue6qgte7D3m8gLX8RVivVV3h3fkaZpYXi7+XMsrFLMqhbqyq17hVFiNLc9bVWl0DlZxfn+C0o11vUX+P/AGNOz97Z+IonETKxC3jV0YE6LYM7h7mwtdTr15Vr27I4xUOKjSQIgyYhJFIR4yRY2FxmHQkfZXWwpf8AyU2dBNLh1VZI5GaOVnNo3VwFUxg3JUC99ASfKrTtTaMc8MsScRjJG8d0RtM6lQb2861TpxUupTdvEzSrW0eIXkvuznOP2cUbhSEBI2d+E1wQkhTNoFuGYZDmva7cje9XLc/jQQshjeTvXGXKFF1Ba2a17klr6jUVVZ0V8LhWZgGVGwzSKcyuUN0AtrdFvztyHhVt2djZsMcPgyI87K+RjexVLmxynQj66U+qrwtlj4y5eJjhNqd1Obtyhz70MdqTyywSx+zsA8ciEl00DIRew58+VcCwuz8MEA9rzW0uIX/ea+hvZ8QecqL+rHf+2a4NtTFrhcVPh1wsAMMjLmYM2YA6NZjbUWPxpNLo8rXV56ZmdTCSxPSrI566f016p+ho9jwv+8OfSE/vapEOx4G91sS/6sH+NRzvNN9gpH+pGg/dUebbc7e9NIf5xH4VPSUVw+X3bO5+y/EZf1Ld8k/SmvUeJuqnVcSP1hCn9pqsO4+FXC4vNhmzzMjxiMvG9wcrHuxm+mQdfGubO5PMk+pv+NWHs8xvC2phGPIyiP8ApVMY+ripVektqa8TPifheMlSk54l9yX3f0O4x4zaDf7KNfWw/wCqpCQ48+88K+ik0+FFqHXvtGK8DgRwVv1VZvx+1iDhMNMCDJKG8ggH1ualzi6NpfQ6Hrp1rZWDSJO5shBQVl83f1EeLbRSNQevqLj8KgRTOZHUoQq2yvf3rjXTypjiEtH5of7J/u6/GotLo7W5M5nxBWqJ80YZwLXIF9BrzPl40MoIIOoOhHkedap8EjsrMtyhup10Onhz1ANj4Ct1P14nPNGGSNLRplWwuEB1t4259edbs4va4va9r628beFavYk4nEyjPbLm628Pw869iBc5ewzkZS3W1729L1VX98gNUuEXPxAoz2UXN+QYHxtUvap7yD9b5DL/ABrTOLqR42HO3Mgc/jW3ard5R5MfmR/CsWLsd74Rx7yNhwc6255l/tCrVVa2dHmmQeBzH+br+Nqs1GEXUbOliv1WOR4rCnD7w4qHku0cPxE05yoL2BHmkl/1hU7aGGmOJXFxRNiFaFYWRMvEiZDqArEaHmbf+ZPbDheEmEx6g5sHiI2a3MxOwDC/qFH841pm342dJIfZsV+WYEqsYYcVrd1O+mQux0F+pFbnaSSfnv5+Fjm1ISzZ4q+lmr203Vu4i+xTzTwzyQHCxYZ+IXlK52sVOVFUk961udu8fCxxsTf1lxCYcxJkbENhyc5Eyue8XaMjRATa/wCideVRd0ttTbQxQSe7IsZd8uccKS4Co5ZQM3kB156GrbtGHA4YZ8QVW+pLsxJHK5AuSOl7W6US6GnFwk7t66Ly4iIRxEqinCCSSaV5c99k+Rv3lxTnDuuGniim0ys5W2jAsNQbEi4vY2vVEx22sUMauICXkiUQayZYZlAbiPl0IuxuBqBdSfdseiRYWExZ4EiYMpKEBcraaa+BOlch2nsyWGJS6RRCT8lJEJOIYsUpd43Cs7sh4fDvZj3WIPMVnh0PJvyX3H1ViXreK7k39UTdj8dcXE/FjUvOJXSEhTMGfuAhQFYEiVRcWGZuZNbp4lSBuKxzFwxYgiRsqsZBlaxdTfXoD5mqtHimRY5EJXgsJVF+aMExMafApKfVqtW3p5WnlZy7RxStJdmLZRIJGiC3JsDGb5QOi/Hdh5RzWUVw3bMVWlNRzSqO+uyS4dzHe6uEb2/FcNiJY0iikaQZgAqqoyjnciINrzq3fydKfexDfzEVf40l3Z2kW2ltKNpGbvwyRqSSAnDAYr0AuV9QRVrrDUxEr6JLwX1OjHCQa60pP/c/pYXfyGp995X9ZD+AtXtNhwD/AGSn1u39omp1FKeIqvTMxiwdBa5F4q/qa48Mi+6qj0AH4CtmYjl8qKru/O0JEw3Cw6l58QeDGq+8Aw776agAaZuSllJNL1k7Nj1GMVoiqbrRRnZIkxQlXLiXmGQWJcIFsbqcoLArfTWwvTOHazTz7Pkk0l4k5NhYcNu6oUn3gQRY9bGq9icS7FcGszcKG0I6AhHtI79TqrlV1AGW1rXO1MTO6QspPFeUJhiDpFlVQ3DQi2S7RJbUDhk+8Lnpqi7Xl680/wD19xglXTlaPpyfu3edWBrgPaxg+HtmQ3/OxRyf1ch/+u9dQ3FxeXiQzBlxEjPiHUqRYHKLG/JrnNb7rqetc+7bYrbTgb72HA/ZeX+NZaUck5R7GdPDzvOEu1FIooooPXhTPdhrY7CkcxPB/wDatLKebj4Iy7SwiD/3kY+kZ4jfRDQtxGJaVKTfJn09RWBWaaeMCiiigCBihZ+WjDn5jnf4W+RpU6ZWK9Oa+n+HL5eNWCaEMLH/AMEcjSuSPN3W0Ya6fit+n/g0lvo5ZuAqvRVaGXjwFYlk4pXIOHluHza5tNMvzrfQ4K+/+0PdP8D5H615kBKnKbEjQkXF/TrWiLTV07nBnTlB2krGvD4NULlRYuczak3Px5c6xjMXwwDkd7kCyC9vM17w6sEAchmAsWAsCfIV7Vr+6M3py+LchQ9I8iIwlJ2Sue41u6geNz6DX8bCo+LlzOx6Duj0F7/W/wAhUqU8JOffbQc/p5C/z9bVq2TgjI40/JrzJ6kclXx8z8Ndbc6s3VnlienwNL9np5pe2Mth4MqpdtC3IeCjl8+fyppWKzW2MVFWREpOTuyLtLZ0c8TxTIJI3GVkPIj/AD16Vwbdfs4G0MzmWPDxw4iRGw8cYMqFWHdeUnMTYCxYt1I619BVyLaobZW8CyD/AFXaRCsOQExNr+Fw5DekjVZZrPK9SFa+p0XG4tY43kc2VFZ29ALn46Vx8JLj8awJzl3DFAWCZRcABhqAq5xnHS+W5Iv1fbmFaTDyIguxHu8s1iCVueWYDL8aovZxsWaHEsZEZVCMLlXAuSmh4ijXu2sL2C+hbAtjbBqKb48C7YTDDB4TKoaThIzZUGrEAsQi+ZuAPxrl23sTGWSQYYRySjFY6YTOWdLIwXKoC5VYqrrmGpI00rsgrle/ezoPbRDh8iyYjNJjHZyMsQKO2YscqKVBcganIvQ2NoPUy1tisHZ44io4uU9niZRyuuAlzj4EWPhVj2XOkiYV3QmOWFMNIzg5TPCCqG6NnBuqXYahb2uCaQwYKeSJcSY3MZnxnEkUe6jxRK7gjTugS2PIlMt9auG5W7yYnZBjRnXPM0jM8Y95QB+SAa2WwAzXJ98ej1PK7mZJydjU+JxPBXEw51nwP5OeCzKkkA6cznKAHUk2uSNQM182NtqLFRCWFrqdCDoyt1Vx0I+RuCLgg1RpcO8bvNjWkWeEoIJQdJSgJyaLmZerOADaRgddKgbPx5Rg2EePCTEgSREXws5YnISVJ4XMqMpyfdPO150c6bXD375DY1ktJHVqKqCbxbTVwsuz0tcAsk6AWvqQWbw11FKNpb5Y7PYNhIVLmPuMuIkUa98ornu2F72BvYWF6zRoyk7IdKpGKuy5bxbxxYKHizE6nKqLqzt0Cj4c+Q+QNLwjTAzY6Zo/bWR1gw5cExIL5+7fmqBjlP3WzWZiF0DGIGIgz4nGPKh9rmEY1T3eGr/mx3mUL3efM3AqBDHHLmkaUCPOvFxBJ4kpbVhBGoNhkvzHK17C6DVCg46P8+QmVZP9P4NsU8AhkBQGSJGRJAzXmaVmVmZSLkhAWF9eWuor3vBs2WCSCMq1liWMEcjI+ZpRGdDmLu6+QYeIr3JgnTEKgQGRGb2bDrZ7AuWWWQ3tblJ3zdmALZVXWZuju7xnfMTwY+KAyXGaaRcjsh65VA75FybG2thpzRp9ZPTl796syOMqjyvz9+9EMOy/Z1opJmIZmPDUhbd1QD3b9NUX/wCIVR+2qYHakK/dw4v8ZJD/AJ9a7NsvZqQRJFHfKosLm5JJJJJ8SST4eFq+dt8NrjF7TxM66oG4UZ8VjGUEeuW/86ssJZ6kp8LfhHWwdLrwh2/liuiiiqnrwroHYlgM+0mkIuIoXN/BnZFFv5ucfOuf13PsT2HwsE07CzYh9D/w4yVX4Fs5+IqVuc34lUUaDXM6PRRRTDy4UUUUAFapcOG5jlyPUehrbRQAukgdemceVgfkbD6/CocmBjGpjI9FfxtoE0+VPaxaldEuBLd90I1wsYsRH10ujmx6WzDTmda3uHt+TjJPTN3VHrfW3oDTaio6FcQTtshRDsO5zTNmJ5gaD0vzt8qaogAsBYDQCvVFMjFR2Jcm9woooqxUxSHfXdOPaGEeB+63vRv1SQe6w8uhHUE0+oqE7AUPcPeZ8RG+HxXdxmFPDnU82tosg8Q1tT4+RFTN8sLi5MOFwDhJC65zmCNw9bhGIIBvl+F6idoO6EzSJtDZ5y4yAWK20nj6ow6m17ePLTukb9zd9IdoRZk7kqaSwse8jcjz1K35H4Gx0pFSnleeOw6MsyszxDuxLL7FLisQ/Hwwu4jPckfqW0HoTbUX8an47dfDy8fPGM2IUJK6khmC2t3unIcudhe9Y3qZhhJCpse5c3tZeIua56C17+V6oewu0eSFVSZNc2QozG6kBcxDkkhcxbuHMwytY2Fglyb1GxpXWiOkbP2XHDCsMa2jUZQp1uDe+a/Mm5JvzuakRQhVCqAqqAAqgAADkABoB5VRm7VEuAIg2tiA5BA6E5lGhGosDoNba2u2ExSyxq6XyuAwuLGxHUdDVNSXBx3RD2xsGLEraRRmClVf7SX6rrzuBVc2h2bqcvAkK6tnMmV9CptZcuutr3PK9P03pwxbKJDyuGySZCBzyvlytr1BtXnEb1QJ1ZtCe6hAsOfefKunPnToVqsFaL0EyoQqO7jdlUk3cxUkka4pFlhi4pzyOoDA395lbPZmyHVdB1HKoEe6bmOZvaInEKmQLCFlLMqZiBlIYAHu2a96v88MOOw5U3aN/C6sGU39QQRf5c6gvuJhSoGVwy8pBI+f5kkfStEcTxej7FoIlh3ste9u5QsHgRKycGOWZuqtkjjDaXswY2F+gZCdKmLgXxU5HGSTEGw7qOYlRTqcwTKQPsqBlLc2Y2q24bs/wqOGKs5BzWYrYkai+VRfWx18Ki7c3gOFmOHwGGR5SBNLoEUBjYFrFczH9bS459GTxKv+75cvf0FRw7SvU58/f1HmxNgR4ZTluztrJK2ru3Mlibm19bcvU6liqAcgAPLT1+utJ92N4xi42JQxyRNw5UPRrdD4H6WPPmWWOxyQxPLKwSNAWZjyAH+eXXlXPeZvU3qyWhXe0reX2LZ8jKbSyfkYvHMwN2H6q3b1A8a+f4IsqgfP1pxvdvW+0sWZmusKXWGM9F8W/SOhPwHSlVbMvRxyceJ2PhtDeq+O3cFFFbcLhmkdUjUu7EKqqLkk8gBVTrykoq7Jm7+xHxeJjgjveRgCR9lebsfJVufkOtfUWCwixRpHGMqIoRR4KosB8hVR7N9wRs+LPLZsTIO+RqEXmI0P1J6nyAq6VdKx5XHYnp6mmy2M0UUVYwhRRRQAUUUUAFFFFABRRRQAUUUUAFFFFAGKKKKqAWqh769mftEoxeBk9lxq68RdFkP/ABLcj0zWN+RB6XyirJtAcn2X2lPBJ7LtuE4eXkJst4pByu1rgD9Jbr45ac43ciCZC+HKFZALX7ykDUcOVe+uoHVhpyq47W2JBiozHiIklQ/ZYX18QeYPmNao79krYYl9lY2bCE68JzxYT4Aq2vPqc1LnSjLVaeg2FWUSJB2cnNqsaAgD840gS1jmRTGpLXH2msLnQg2N3hwKJCIgO4E4dv0bW5+nWqXLtvbWEOWfAR4wchLhmKk6allIJH7IrEfbHhF0xUWJwrcissR5jnYqbnXyFJ6Cotl5DZVs7vJi3bPZlNxC8TGS5OoyZ7WFgQxQCxGpDG4OgUWFRsN2YzyG8ncOt2ZlbvFibixcsALaEKSeoq04Xta2Y/LEhf145V/FLVNHaJs7/fYP2v4iqunUW8X5F1WaVkxnsXZC4aFYk1A5m1iTYC5+AAA6BQOlTqq2M7UNmxi5xaN5RhnP9UH62pJi+3DCC/BhxE1hocqop+LNf6UdFN8Cid9i87X2tFhYHnnbLGguxsTzNgABqSSQAPOqRs/gbZZsVgp58NIpWGUFRdlGqGyvpcDmG6agVTt6O1WfGYeSAYWKOOVcrF2Z2Gt7rbKAQQCDY1TsBiZYFZYppYuIAsgjcoGAva4Hhc/XxpsaSUdXqNhha1XRR07dDvxxmB2Ph8kkoTUscxzSyMbXOQak8ugAHzrj2+2/M205Ld6LDKbpFfVj96S2hPlqF6X1Jrqwi99Sx5sTcn4mvdWhaDut+Z0aPw13vVfgvqAFuVFHW3U8h1PoOtW/djsvxmMsxTgRH/aSggkfoR+83xyjzqbNnSqV6VFdZlZ2ds6SeVYoULyObKo5n+AA1JOg613zs/7OI8AvEktJiWFmf7KA81jv9W5nyGlMd0dxcPs9TwlLSMLPM9i7Dw00Vb/ZFh43OtWOpSsedxeOlX6q0iFFFFWRzzNFFFSAUUUUAFFFFABRRRQAUUUUAFFFFABRRRQBiiiiqgFFFFABRRRVkAGtcsKsLMAw8CAR9aKKEAjx3Z/s+e5lwcBJ5sECn9pLGqHt7sz2fEfyeHy6kfnZj+L0UVLnJLcCZszsz2ewW8B1/wCLMPwkq2xdnGzlFvY4T+suc/NyTWKKgtmfM9t2d7OP/osP8I1H4CoWP7L9mlCfZVW33GkT+wwoooBTktmJG7Mdn5rcBv6af/uU02X2XbNFycMGsftySuPk7kUUVBPSzf8AM/Msezd3MNh/9Xw8UXmkaqfmBemNFFSUM0UUVUAoooqUBmiiipAKKKKACiiigAooooAKKKKACiiigAooooA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 descr="lysosome.jpg"/>
          <p:cNvPicPr>
            <a:picLocks noChangeAspect="1"/>
          </p:cNvPicPr>
          <p:nvPr/>
        </p:nvPicPr>
        <p:blipFill>
          <a:blip r:embed="rId3" cstate="print"/>
          <a:srcRect l="69929" t="23184" b="14246"/>
          <a:stretch>
            <a:fillRect/>
          </a:stretch>
        </p:blipFill>
        <p:spPr>
          <a:xfrm>
            <a:off x="3276600" y="4800600"/>
            <a:ext cx="1143000" cy="151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2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86868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ahoma" pitchFamily="34" charset="0"/>
                <a:cs typeface="Tahoma" pitchFamily="34" charset="0"/>
              </a:rPr>
              <a:t>Chloroplasts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Large, irregularly shaped green structures.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Contain chlorophyll which captures the energy of sunlight and makes food for the cell through photosynthesis.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Found only in plant cells.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415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322" y="4011201"/>
            <a:ext cx="3233278" cy="2694399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5562600" y="5715000"/>
            <a:ext cx="11430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191000" y="5638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Chloroplast</a:t>
            </a:r>
            <a:endParaRPr lang="en-US" dirty="0"/>
          </a:p>
        </p:txBody>
      </p:sp>
      <p:pic>
        <p:nvPicPr>
          <p:cNvPr id="1026" name="Picture 2" descr="https://encrypted-tbn0.gstatic.com/images?q=tbn:ANd9GcSBXqy5go1MOJA6zDX77KIJki8Bcpfi7HDtVDkUT79sAZXL3weKA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0"/>
            <a:ext cx="2057400" cy="1181616"/>
          </a:xfrm>
          <a:prstGeom prst="rect">
            <a:avLst/>
          </a:prstGeom>
          <a:noFill/>
        </p:spPr>
      </p:pic>
      <p:pic>
        <p:nvPicPr>
          <p:cNvPr id="1028" name="Picture 4" descr="https://encrypted-tbn3.gstatic.com/images?q=tbn:ANd9GcRRwbkEpjIFdQyBReaBH1QxuN3zVGhiaMkOzGxQ3nr83QBtGuz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4572000"/>
            <a:ext cx="2743200" cy="20026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8811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6106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ahoma" pitchFamily="34" charset="0"/>
                <a:cs typeface="Tahoma" pitchFamily="34" charset="0"/>
              </a:rPr>
              <a:t>Cell Wall</a:t>
            </a:r>
          </a:p>
          <a:p>
            <a:pPr algn="ctr"/>
            <a:endParaRPr lang="en-US" sz="1000" dirty="0" smtClean="0">
              <a:latin typeface="Tahoma" pitchFamily="34" charset="0"/>
              <a:cs typeface="Tahoma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Strong, stiff outer layer of a plant cell.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Made of cellulose.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Protects and supports the cell.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Does allow water, oxygen, carbon dioxide and other dissolved materials to pass in and out of the cell.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14" b="7549"/>
          <a:stretch/>
        </p:blipFill>
        <p:spPr>
          <a:xfrm>
            <a:off x="6934200" y="4616246"/>
            <a:ext cx="1828800" cy="213851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0" y="568550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wall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6324600" y="5685504"/>
            <a:ext cx="1981200" cy="184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38" name="Picture 2" descr="https://encrypted-tbn3.gstatic.com/images?q=tbn:ANd9GcTlVeUug2NzvWp7NlGg2jZGl9SYFzYu4OCFegQdfUulZzCVaUaE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4876800"/>
            <a:ext cx="2667000" cy="167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18138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8839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ahoma" pitchFamily="34" charset="0"/>
                <a:cs typeface="Tahoma" pitchFamily="34" charset="0"/>
              </a:rPr>
              <a:t>Cell Membrane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Thin membrane that surrounds the cell.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In plant cells, it is found just inside the cell wall.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It is the outer covering of animal cells.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Provides support and protection for the cell.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Allows materials to pass in and out of the cell.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Found in both animal and plant cells.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Often called a plasma membrane</a:t>
            </a:r>
            <a:endParaRPr lang="en-US" sz="3200" dirty="0">
              <a:latin typeface="Tahoma" pitchFamily="34" charset="0"/>
              <a:cs typeface="Tahoma" pitchFamily="34" charset="0"/>
            </a:endParaRPr>
          </a:p>
          <a:p>
            <a:pPr algn="ctr"/>
            <a:endParaRPr lang="en-US" sz="12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636" y="5105400"/>
            <a:ext cx="2290164" cy="152400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5562600" y="6248400"/>
            <a:ext cx="228600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657600" y="61076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05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83920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ahoma" pitchFamily="34" charset="0"/>
                <a:cs typeface="Tahoma" pitchFamily="34" charset="0"/>
              </a:rPr>
              <a:t>Nucleus</a:t>
            </a:r>
          </a:p>
          <a:p>
            <a:pPr algn="ctr"/>
            <a:endParaRPr lang="en-US" sz="1000" dirty="0">
              <a:latin typeface="Tahoma" pitchFamily="34" charset="0"/>
              <a:cs typeface="Tahoma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A large, oval structure.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Known as the control center of the cell.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Acts as the “brain” of the cell by regulating or controlling all of the activities of the cell.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Found in animal and plant cells.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663144"/>
            <a:ext cx="3048000" cy="202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556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7630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ahoma" pitchFamily="34" charset="0"/>
                <a:cs typeface="Tahoma" pitchFamily="34" charset="0"/>
              </a:rPr>
              <a:t>Nuclear Membrane</a:t>
            </a:r>
          </a:p>
          <a:p>
            <a:pPr algn="ctr"/>
            <a:endParaRPr lang="en-US" sz="1000" dirty="0">
              <a:latin typeface="Tahoma" pitchFamily="34" charset="0"/>
              <a:cs typeface="Tahoma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Thin membrane that surrounds the nucleus.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Allows materials to pass in and out of the nucleus.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Found in both plant and animal cells.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4" r="38332"/>
          <a:stretch/>
        </p:blipFill>
        <p:spPr>
          <a:xfrm>
            <a:off x="5240594" y="4572000"/>
            <a:ext cx="2455606" cy="200097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H="1" flipV="1">
            <a:off x="5029200" y="4572000"/>
            <a:ext cx="685800" cy="533400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419600" y="4572000"/>
            <a:ext cx="609600" cy="0"/>
          </a:xfrm>
          <a:prstGeom prst="line">
            <a:avLst/>
          </a:prstGeom>
          <a:ln w="57150">
            <a:solidFill>
              <a:srgbClr val="00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05200" y="4343400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Nuclear membrane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92680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763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ahoma" pitchFamily="34" charset="0"/>
                <a:cs typeface="Tahoma" pitchFamily="34" charset="0"/>
              </a:rPr>
              <a:t>Nucleolus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A “little nucleus” inside the nucleus.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Produces ribosomes which are involved in protein production.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Found in plant and animal cells. 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429000"/>
            <a:ext cx="3810000" cy="2853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214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76200"/>
            <a:ext cx="88392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ahoma" pitchFamily="34" charset="0"/>
                <a:cs typeface="Tahoma" pitchFamily="34" charset="0"/>
              </a:rPr>
              <a:t>Chromosomes</a:t>
            </a:r>
          </a:p>
          <a:p>
            <a:pPr algn="ctr"/>
            <a:endParaRPr lang="en-US" sz="1000" dirty="0">
              <a:latin typeface="Tahoma" pitchFamily="34" charset="0"/>
              <a:cs typeface="Tahoma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Thick,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rodlike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structures found in the nucleus that are made of nucleic acids or DNA and RNA.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Direct all cell activities, including growth and reproduction.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Pass on the traits of the cell.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Found in both animal and plant cells.</a:t>
            </a:r>
            <a:endParaRPr lang="en-US" sz="32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5286" b="83144" l="18316" r="8233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661" t="20528" r="30415" b="26427"/>
          <a:stretch/>
        </p:blipFill>
        <p:spPr>
          <a:xfrm>
            <a:off x="6577781" y="4710778"/>
            <a:ext cx="2032819" cy="1994822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5676286" y="5501148"/>
            <a:ext cx="1802990" cy="76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924914" y="5410200"/>
            <a:ext cx="1866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Chromosomes</a:t>
            </a:r>
            <a:endParaRPr lang="en-US" dirty="0"/>
          </a:p>
        </p:txBody>
      </p:sp>
      <p:pic>
        <p:nvPicPr>
          <p:cNvPr id="6" name="Picture 5" descr="chromosome.jpg"/>
          <p:cNvPicPr>
            <a:picLocks noChangeAspect="1"/>
          </p:cNvPicPr>
          <p:nvPr/>
        </p:nvPicPr>
        <p:blipFill>
          <a:blip r:embed="rId4" cstate="print"/>
          <a:srcRect l="12030" r="21805"/>
          <a:stretch>
            <a:fillRect/>
          </a:stretch>
        </p:blipFill>
        <p:spPr>
          <a:xfrm>
            <a:off x="2209800" y="4834803"/>
            <a:ext cx="1600200" cy="1718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41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271" y="76200"/>
            <a:ext cx="8991600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ahoma" pitchFamily="34" charset="0"/>
                <a:cs typeface="Tahoma" pitchFamily="34" charset="0"/>
              </a:rPr>
              <a:t>Cytoplasm</a:t>
            </a:r>
          </a:p>
          <a:p>
            <a:pPr algn="ctr"/>
            <a:endParaRPr lang="en-US" sz="1000" dirty="0">
              <a:latin typeface="Tahoma" pitchFamily="34" charset="0"/>
              <a:cs typeface="Tahoma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Clear, thick, jellylike substance found between the cell membrane and </a:t>
            </a:r>
            <a:r>
              <a:rPr lang="en-US" sz="3200" smtClean="0">
                <a:latin typeface="Tahoma" pitchFamily="34" charset="0"/>
                <a:cs typeface="Tahoma" pitchFamily="34" charset="0"/>
              </a:rPr>
              <a:t>the nucleus.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Protects and supports the organelles and moves materials around inside of the cell.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Is constantly flowing within the cell.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Found in both types of cells.</a:t>
            </a:r>
            <a:endParaRPr lang="en-US" sz="36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53" t="21552" r="29574"/>
          <a:stretch/>
        </p:blipFill>
        <p:spPr>
          <a:xfrm>
            <a:off x="6162368" y="3996813"/>
            <a:ext cx="2389239" cy="242304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5410200" y="4724400"/>
            <a:ext cx="1066800" cy="76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14800" y="46482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Cytoplasm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79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839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ahoma" pitchFamily="34" charset="0"/>
                <a:cs typeface="Tahoma" pitchFamily="34" charset="0"/>
              </a:rPr>
              <a:t>Endoplasmic Reticulum</a:t>
            </a:r>
          </a:p>
          <a:p>
            <a:pPr algn="ctr"/>
            <a:endParaRPr lang="en-US" sz="1000" dirty="0">
              <a:latin typeface="Tahoma" pitchFamily="34" charset="0"/>
              <a:cs typeface="Tahoma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Clear, tubular passageways that lead out of the nuclear membrane.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Transportation system of the cell.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Carries proteins around and out of the cell.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Found in both types of cells</a:t>
            </a:r>
            <a:endParaRPr lang="en-US" sz="3200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152" b="2393"/>
          <a:stretch/>
        </p:blipFill>
        <p:spPr>
          <a:xfrm>
            <a:off x="4724400" y="3750744"/>
            <a:ext cx="3798499" cy="3107256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4343400" y="4168140"/>
            <a:ext cx="1219200" cy="78486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24200" y="4572000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Endoplasmic Reticulum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5205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628</TotalTime>
  <Words>593</Words>
  <Application>Microsoft Office PowerPoint</Application>
  <PresentationFormat>On-screen Show (4:3)</PresentationFormat>
  <Paragraphs>97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Lucida Sans Unicode</vt:lpstr>
      <vt:lpstr>Tahoma</vt:lpstr>
      <vt:lpstr>Verdana</vt:lpstr>
      <vt:lpstr>Wingdings 2</vt:lpstr>
      <vt:lpstr>Wingdings 3</vt:lpstr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</dc:creator>
  <cp:lastModifiedBy>tbrannon</cp:lastModifiedBy>
  <cp:revision>32</cp:revision>
  <dcterms:created xsi:type="dcterms:W3CDTF">2011-03-17T21:43:56Z</dcterms:created>
  <dcterms:modified xsi:type="dcterms:W3CDTF">2017-10-26T13:50:58Z</dcterms:modified>
</cp:coreProperties>
</file>