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1" r:id="rId2"/>
    <p:sldId id="273" r:id="rId3"/>
    <p:sldId id="259" r:id="rId4"/>
    <p:sldId id="267" r:id="rId5"/>
    <p:sldId id="258" r:id="rId6"/>
    <p:sldId id="268" r:id="rId7"/>
    <p:sldId id="260" r:id="rId8"/>
    <p:sldId id="261" r:id="rId9"/>
    <p:sldId id="266" r:id="rId10"/>
    <p:sldId id="274" r:id="rId11"/>
    <p:sldId id="269" r:id="rId12"/>
    <p:sldId id="270" r:id="rId13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635CDE8-B110-4CE4-B5FD-D3A3B101A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03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70388"/>
            <a:ext cx="54864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67097D7-480F-49F2-97C4-19F6E48074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64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E2FE62-9B2A-4422-8C9B-8CB3F00C008A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292269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D42DD1-C7E7-4EE5-BA08-9AED84235A9A}" type="slidenum">
              <a:rPr lang="en-US"/>
              <a:pPr/>
              <a:t>11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569157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7065EA-6068-4CD4-97CF-ACE0E7F7C420}" type="slidenum">
              <a:rPr lang="en-US"/>
              <a:pPr/>
              <a:t>12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9218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915D0B-389D-4FFA-85FE-BDD8BA69A20C}" type="slidenum">
              <a:rPr lang="en-US"/>
              <a:pPr/>
              <a:t>2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64421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1AEE64-31D7-489A-A188-16328C0B2263}" type="slidenum">
              <a:rPr lang="en-US"/>
              <a:pPr/>
              <a:t>3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63853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A9EDA6-B611-4D64-95D5-C6479B1A403A}" type="slidenum">
              <a:rPr lang="en-US"/>
              <a:pPr/>
              <a:t>4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68272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6F9193-C2BF-4BC1-9979-6BBF17901C2B}" type="slidenum">
              <a:rPr lang="en-US"/>
              <a:pPr/>
              <a:t>5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82213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A69D66-12B5-49DA-B145-86DCF6EDF64A}" type="slidenum">
              <a:rPr lang="en-US"/>
              <a:pPr/>
              <a:t>6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079477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B976C5-C50F-4E09-A55A-B2D832749587}" type="slidenum">
              <a:rPr lang="en-US"/>
              <a:pPr/>
              <a:t>7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514260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95E3D9-E2F4-4E6F-A48B-9CC3E3203EE1}" type="slidenum">
              <a:rPr lang="en-US"/>
              <a:pPr/>
              <a:t>8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365789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5720F3-ACFB-4C81-8981-8BFE2D65ED12}" type="slidenum">
              <a:rPr lang="en-US"/>
              <a:pPr/>
              <a:t>9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53576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F6ED3-F675-443A-887A-7802368FA5EA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15EC6-907A-444B-9AF0-C2BADA1831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B4318-9B25-46C0-AB07-4D279B6ECEE2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B76FF-6AC2-432A-A605-1AE11F193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6400" y="896938"/>
            <a:ext cx="1676400" cy="5229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96938"/>
            <a:ext cx="4876800" cy="5229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E7D94-5A8B-4BA6-9448-21AE88E42EAC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6C6A5-9E4C-4D63-BFA9-219ABE40A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6938"/>
            <a:ext cx="6705600" cy="9318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3276600" cy="3992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0" y="2133600"/>
            <a:ext cx="3276600" cy="3992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B9056-8E9F-46D1-AEB3-6C6407FB56BE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A31B2-D33E-4B30-9BDF-9677A3299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7032D-9B35-413B-ACC8-380127B251D6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95B6-6CD4-4894-B8DB-6FE8C092A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CC623-E80E-4011-A910-0293887C7197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D564-8ACD-41A4-B1F6-1B820BE5B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3276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2133600"/>
            <a:ext cx="3276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CD586-5DB6-4745-B124-816E5AD373A4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36FBA-4821-4618-B853-46023118C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64810-4848-4C61-8E6B-0AFC895D976B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96CD6-F678-4BE8-BEC1-4792CB331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E7914-1C38-4F80-B730-ED6D140361BE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0C3B5-3462-4D00-B1B5-98A69E9AD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F8E07-875C-4590-BF26-A655C5215826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B4EDF-8B48-4BA5-B971-29E780F4F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52308-29BF-450F-8090-E9DFF94E288E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932AF-BD4E-48C4-830A-35154358FC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DC56D-B20E-494F-A840-1C62AD6EFDB1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EF321-C5A2-4CB2-ABB9-ADAE3209AD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96938"/>
            <a:ext cx="6705600" cy="93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670560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84DD92F6-8DF6-49E2-9E01-7FCAB23F17B2}" type="datetime1">
              <a:rPr lang="en-US"/>
              <a:pPr>
                <a:defRPr/>
              </a:pPr>
              <a:t>11/6/2017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2B5BC7D-B080-4783-9D0D-F6CFE7DC4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9"/>
          <p:cNvGrpSpPr>
            <a:grpSpLocks/>
          </p:cNvGrpSpPr>
          <p:nvPr/>
        </p:nvGrpSpPr>
        <p:grpSpPr bwMode="auto">
          <a:xfrm>
            <a:off x="0" y="0"/>
            <a:ext cx="9067800" cy="6705600"/>
            <a:chOff x="0" y="0"/>
            <a:chExt cx="5712" cy="4224"/>
          </a:xfrm>
        </p:grpSpPr>
        <p:pic>
          <p:nvPicPr>
            <p:cNvPr id="1032" name="Picture 7" descr="MS3 copy"/>
            <p:cNvPicPr>
              <a:picLocks noChangeAspect="1" noChangeArrowheads="1"/>
            </p:cNvPicPr>
            <p:nvPr userDrawn="1"/>
          </p:nvPicPr>
          <p:blipFill>
            <a:blip r:embed="rId14" cstate="print">
              <a:lum bright="20000"/>
              <a:grayscl/>
            </a:blip>
            <a:srcRect/>
            <a:stretch>
              <a:fillRect/>
            </a:stretch>
          </p:blipFill>
          <p:spPr bwMode="auto">
            <a:xfrm>
              <a:off x="0" y="0"/>
              <a:ext cx="4560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" name="Picture 8" descr="MS2 copy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4599" y="48"/>
              <a:ext cx="1113" cy="4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Antoni_van_Leeuwenhoek.p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tannica.com/eb/art-14136/Matthias-Schleiden?articleTypeId=1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8/80/Rudolf_Virchow.jp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981200"/>
            <a:ext cx="6781800" cy="22860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dirty="0" smtClean="0">
                <a:latin typeface="+mn-lt"/>
              </a:rPr>
              <a:t>Cell Theory and the Scientists </a:t>
            </a:r>
            <a:br>
              <a:rPr lang="en-US" sz="6000" dirty="0" smtClean="0">
                <a:latin typeface="+mn-lt"/>
              </a:rPr>
            </a:br>
            <a:r>
              <a:rPr lang="en-US" sz="6000" dirty="0" smtClean="0">
                <a:latin typeface="+mn-lt"/>
              </a:rPr>
              <a:t>Who Helped Shape It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24200" y="1752600"/>
            <a:ext cx="4038600" cy="399256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Determined </a:t>
            </a:r>
            <a:r>
              <a:rPr lang="en-US" sz="2400" dirty="0"/>
              <a:t>that all living cells come only from other living cells</a:t>
            </a:r>
            <a:r>
              <a:rPr lang="en-US" sz="2400" dirty="0" smtClean="0"/>
              <a:t>.</a:t>
            </a:r>
          </a:p>
          <a:p>
            <a:pPr eaLnBrk="1" hangingPunct="1"/>
            <a:r>
              <a:rPr lang="en-US" sz="2400" dirty="0" smtClean="0"/>
              <a:t>Discovered that many diseases have a cellular basis.</a:t>
            </a:r>
          </a:p>
          <a:p>
            <a:pPr eaLnBrk="1" hangingPunct="1"/>
            <a:r>
              <a:rPr lang="en-US" sz="2400" dirty="0" smtClean="0"/>
              <a:t>Political career as a civil reformer.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828800" y="838199"/>
            <a:ext cx="397038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/>
              <a:t>Rudolf </a:t>
            </a:r>
            <a:r>
              <a:rPr lang="en-US" sz="4400" dirty="0"/>
              <a:t>Virchow</a:t>
            </a:r>
          </a:p>
        </p:txBody>
      </p:sp>
      <p:pic>
        <p:nvPicPr>
          <p:cNvPr id="1026" name="Picture 2" descr="http://t1.gstatic.com/images?q=tbn:ANd9GcTmWSyGeguIq5-Ef4L3OlbEho9EYjx28VqRBLZnITLRBWTSLz3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041" y="1752600"/>
            <a:ext cx="2698173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269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n-lt"/>
              </a:rPr>
              <a:t>The Cell Theory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Major Contributors: </a:t>
            </a:r>
          </a:p>
          <a:p>
            <a:pPr lvl="2" eaLnBrk="1" hangingPunct="1"/>
            <a:r>
              <a:rPr lang="en-US" sz="2800" dirty="0" smtClean="0"/>
              <a:t>Matthias </a:t>
            </a:r>
            <a:r>
              <a:rPr lang="en-US" sz="2800" dirty="0" err="1" smtClean="0"/>
              <a:t>Schleiden</a:t>
            </a:r>
            <a:endParaRPr lang="en-US" sz="2800" dirty="0" smtClean="0"/>
          </a:p>
          <a:p>
            <a:pPr lvl="2" eaLnBrk="1" hangingPunct="1"/>
            <a:r>
              <a:rPr lang="en-US" sz="2800" dirty="0" smtClean="0"/>
              <a:t>Theodor Schwann</a:t>
            </a:r>
          </a:p>
          <a:p>
            <a:pPr lvl="2" eaLnBrk="1" hangingPunct="1"/>
            <a:r>
              <a:rPr lang="en-US" sz="2800" dirty="0" smtClean="0"/>
              <a:t>Rudolph Virchow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n-lt"/>
              </a:rPr>
              <a:t>The Cell Theory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All living things are made of cells.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Cells are the basic units of structure and function in living things.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Living cells come only from other living cells.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n-lt"/>
              </a:rPr>
              <a:t>The Cell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smallest unit that can perform all life 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n-lt"/>
              </a:rPr>
              <a:t>Anton van Leeuwenhoek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6600" y="2133600"/>
            <a:ext cx="3886200" cy="399256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Born: October 24, 1632 in Delft, Holland</a:t>
            </a:r>
          </a:p>
          <a:p>
            <a:pPr eaLnBrk="1" hangingPunct="1"/>
            <a:r>
              <a:rPr lang="en-US" sz="2400" dirty="0" smtClean="0"/>
              <a:t>Died: August 30, 1723</a:t>
            </a:r>
          </a:p>
          <a:p>
            <a:pPr eaLnBrk="1" hangingPunct="1"/>
            <a:r>
              <a:rPr lang="en-US" sz="2400" dirty="0" smtClean="0"/>
              <a:t>A </a:t>
            </a:r>
            <a:r>
              <a:rPr lang="en-US" sz="2400" dirty="0" smtClean="0"/>
              <a:t>draper who had no formal education.</a:t>
            </a:r>
          </a:p>
          <a:p>
            <a:pPr eaLnBrk="1" hangingPunct="1"/>
            <a:r>
              <a:rPr lang="en-US" sz="2400" dirty="0" smtClean="0"/>
              <a:t>He is known as the “Father of Microscopy.”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pic>
        <p:nvPicPr>
          <p:cNvPr id="5124" name="Picture 5" descr="280px-Antoni_van_Leeuwenhoek">
            <a:hlinkClick r:id="rId3" tooltip="Antoni van Leeuwenhoek.png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057400"/>
            <a:ext cx="2667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457200" y="5867400"/>
            <a:ext cx="2667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http://en.wikipedia.org/wiki/Anton_van_Leeuwenhoek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n-lt"/>
              </a:rPr>
              <a:t>Anton van Leeuwenhoek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37338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Discoveries: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- 1673: He looked at pond scum under the microscope and discovered small organisms he called </a:t>
            </a:r>
            <a:r>
              <a:rPr lang="en-US" sz="2400" i="1" dirty="0" smtClean="0"/>
              <a:t>animalcules </a:t>
            </a:r>
            <a:r>
              <a:rPr lang="en-US" sz="2400" dirty="0" smtClean="0"/>
              <a:t>or little animals (</a:t>
            </a:r>
            <a:r>
              <a:rPr lang="en-US" sz="2400" dirty="0" err="1" smtClean="0"/>
              <a:t>Protists</a:t>
            </a:r>
            <a:r>
              <a:rPr lang="en-US" sz="2400" dirty="0" smtClean="0"/>
              <a:t>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- 1683: discovered 		bacteria 		from dental 		scrapings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</a:t>
            </a:r>
          </a:p>
        </p:txBody>
      </p:sp>
      <p:pic>
        <p:nvPicPr>
          <p:cNvPr id="6148" name="Picture 5" descr="cilia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981200"/>
            <a:ext cx="25717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4267200" y="5638800"/>
            <a:ext cx="2590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http://www.kent.k12.wa.us/staff/TimLynch/sci_class/chap09/lesson_protista/Protista_Lesson.html#Algae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n-lt"/>
              </a:rPr>
              <a:t>Robert Hooke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6600" y="2057400"/>
            <a:ext cx="4038600" cy="457200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en-US" sz="2400" dirty="0" smtClean="0"/>
              <a:t>Born: July 18, 1635 in England (Isle of Wight)</a:t>
            </a:r>
          </a:p>
          <a:p>
            <a:pPr eaLnBrk="1" hangingPunct="1">
              <a:lnSpc>
                <a:spcPct val="105000"/>
              </a:lnSpc>
            </a:pPr>
            <a:r>
              <a:rPr lang="en-US" sz="2400" dirty="0" smtClean="0"/>
              <a:t>Died: March 3, 1703</a:t>
            </a:r>
          </a:p>
          <a:p>
            <a:pPr eaLnBrk="1" hangingPunct="1">
              <a:lnSpc>
                <a:spcPct val="105000"/>
              </a:lnSpc>
            </a:pPr>
            <a:r>
              <a:rPr lang="en-US" sz="2400" dirty="0" smtClean="0"/>
              <a:t>Attended Oxford</a:t>
            </a:r>
          </a:p>
          <a:p>
            <a:pPr eaLnBrk="1" hangingPunct="1">
              <a:lnSpc>
                <a:spcPct val="105000"/>
              </a:lnSpc>
            </a:pPr>
            <a:r>
              <a:rPr lang="en-US" sz="2400" dirty="0" smtClean="0"/>
              <a:t>A natural philosopher, architect and polymath</a:t>
            </a:r>
          </a:p>
          <a:p>
            <a:pPr eaLnBrk="1" hangingPunct="1">
              <a:lnSpc>
                <a:spcPct val="105000"/>
              </a:lnSpc>
            </a:pPr>
            <a:r>
              <a:rPr lang="en-US" sz="2400" dirty="0" smtClean="0"/>
              <a:t>Wrote and published “</a:t>
            </a:r>
            <a:r>
              <a:rPr lang="en-US" sz="2400" i="1" dirty="0" err="1" smtClean="0"/>
              <a:t>Micrographia</a:t>
            </a:r>
            <a:r>
              <a:rPr lang="en-US" sz="2400" i="1" dirty="0" smtClean="0"/>
              <a:t>” in 1665</a:t>
            </a:r>
          </a:p>
          <a:p>
            <a:pPr eaLnBrk="1" hangingPunct="1">
              <a:lnSpc>
                <a:spcPct val="105000"/>
              </a:lnSpc>
            </a:pPr>
            <a:r>
              <a:rPr lang="en-US" sz="2400" dirty="0" smtClean="0"/>
              <a:t>Known as the “English Father of Microscopy”</a:t>
            </a:r>
          </a:p>
        </p:txBody>
      </p:sp>
      <p:pic>
        <p:nvPicPr>
          <p:cNvPr id="7172" name="Picture 5" descr="Hook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057400"/>
            <a:ext cx="2743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0" y="59436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304800" y="5867400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152400" y="5867400"/>
            <a:ext cx="3429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http://www-groups.dcs.st-and.ac.uk/~history/PictDisplay/Hooke.html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38138" y="685800"/>
            <a:ext cx="6705600" cy="9318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n-lt"/>
              </a:rPr>
              <a:t>Robert Hooke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4648200" cy="518160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sz="2400" dirty="0" smtClean="0"/>
              <a:t>Contributions:</a:t>
            </a:r>
          </a:p>
          <a:p>
            <a:pPr lvl="1" eaLnBrk="1" hangingPunct="1">
              <a:buFontTx/>
              <a:buNone/>
            </a:pPr>
            <a:r>
              <a:rPr lang="en-US" sz="2400" dirty="0" smtClean="0"/>
              <a:t>	- He observed pieces of cork from the bark of a cork tree under the microscope.</a:t>
            </a:r>
          </a:p>
          <a:p>
            <a:pPr lvl="1" eaLnBrk="1" hangingPunct="1">
              <a:buFontTx/>
              <a:buNone/>
            </a:pPr>
            <a:r>
              <a:rPr lang="en-US" sz="2400" dirty="0" smtClean="0"/>
              <a:t> 	- His observations led him to coin the word “cell.”</a:t>
            </a:r>
          </a:p>
          <a:p>
            <a:pPr lvl="1" eaLnBrk="1" hangingPunct="1">
              <a:buFontTx/>
              <a:buNone/>
            </a:pPr>
            <a:r>
              <a:rPr lang="en-US" sz="2400" dirty="0" smtClean="0"/>
              <a:t>	- “Cell”- means small compartment in Latin</a:t>
            </a:r>
          </a:p>
          <a:p>
            <a:pPr lvl="1" eaLnBrk="1" hangingPunct="1">
              <a:buFontTx/>
              <a:buNone/>
            </a:pPr>
            <a:r>
              <a:rPr lang="en-US" sz="2400" dirty="0" smtClean="0"/>
              <a:t>	- Theory of planetary motion, Law of Elasticity, iris diaphragm for camera, balance wheel in watches, designed buildings.</a:t>
            </a:r>
          </a:p>
        </p:txBody>
      </p:sp>
      <p:pic>
        <p:nvPicPr>
          <p:cNvPr id="8196" name="Picture 5" descr="Cork cell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981200"/>
            <a:ext cx="2319338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4572000" y="5715000"/>
            <a:ext cx="2667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http://www.learner.org/channel/courses/essential/life/session1/closer1.html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6705600" cy="9318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n-lt"/>
              </a:rPr>
              <a:t>Matthias </a:t>
            </a:r>
            <a:r>
              <a:rPr lang="en-US" dirty="0" err="1" smtClean="0">
                <a:latin typeface="+mn-lt"/>
              </a:rPr>
              <a:t>Schleiden</a:t>
            </a:r>
            <a:endParaRPr lang="en-US" dirty="0" smtClean="0">
              <a:latin typeface="+mn-lt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0433" y="1463674"/>
            <a:ext cx="4419600" cy="5318125"/>
          </a:xfrm>
        </p:spPr>
        <p:txBody>
          <a:bodyPr/>
          <a:lstStyle/>
          <a:p>
            <a:pPr eaLnBrk="1" hangingPunct="1"/>
            <a:r>
              <a:rPr lang="en-US" sz="2400" dirty="0" smtClean="0"/>
              <a:t>Born: April 5, 1804 in Hamburg, Germany</a:t>
            </a:r>
          </a:p>
          <a:p>
            <a:pPr eaLnBrk="1" hangingPunct="1"/>
            <a:r>
              <a:rPr lang="en-US" sz="2400" dirty="0" smtClean="0"/>
              <a:t>Died: June 23, 1881</a:t>
            </a:r>
          </a:p>
          <a:p>
            <a:pPr eaLnBrk="1" hangingPunct="1"/>
            <a:r>
              <a:rPr lang="en-US" sz="2400" dirty="0" smtClean="0"/>
              <a:t>Attended Heidelberg and earned a law degree</a:t>
            </a:r>
          </a:p>
          <a:p>
            <a:pPr eaLnBrk="1" hangingPunct="1"/>
            <a:r>
              <a:rPr lang="en-US" sz="2400" dirty="0" smtClean="0"/>
              <a:t>Went back to school and became a botanist</a:t>
            </a:r>
          </a:p>
          <a:p>
            <a:pPr eaLnBrk="1" hangingPunct="1"/>
            <a:r>
              <a:rPr lang="en-US" sz="2400" dirty="0" smtClean="0"/>
              <a:t>Discovered that all plants were made of cells</a:t>
            </a:r>
          </a:p>
          <a:p>
            <a:pPr eaLnBrk="1" hangingPunct="1"/>
            <a:r>
              <a:rPr lang="en-US" sz="2400" dirty="0" smtClean="0"/>
              <a:t>Contributed to the creation of the cell theory.</a:t>
            </a:r>
          </a:p>
          <a:p>
            <a:pPr eaLnBrk="1" hangingPunct="1"/>
            <a:r>
              <a:rPr lang="en-US" sz="2400" dirty="0" smtClean="0"/>
              <a:t>Known as the “Reformer of Scientific Botany”</a:t>
            </a:r>
          </a:p>
          <a:p>
            <a:pPr eaLnBrk="1" hangingPunct="1"/>
            <a:endParaRPr lang="en-US" sz="2400" dirty="0" smtClean="0"/>
          </a:p>
        </p:txBody>
      </p:sp>
      <p:pic>
        <p:nvPicPr>
          <p:cNvPr id="9220" name="Picture 5" descr="Photograph:Matthias Schleiden.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2209800"/>
            <a:ext cx="231457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762000" y="5791200"/>
            <a:ext cx="2057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http://www.britannica.com/eb/article-9066147/Mathias-Jacob-Schleiden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6705600" cy="9318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n-lt"/>
              </a:rPr>
              <a:t>Theodor Schwann</a:t>
            </a:r>
          </a:p>
        </p:txBody>
      </p:sp>
      <p:sp>
        <p:nvSpPr>
          <p:cNvPr id="10243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2895600" y="1371600"/>
            <a:ext cx="4343400" cy="5334000"/>
          </a:xfrm>
        </p:spPr>
        <p:txBody>
          <a:bodyPr/>
          <a:lstStyle/>
          <a:p>
            <a:pPr eaLnBrk="1" hangingPunct="1"/>
            <a:r>
              <a:rPr lang="en-US" sz="2200" dirty="0" smtClean="0"/>
              <a:t>Born: December 7, 1810 in Neuss, Germany</a:t>
            </a:r>
          </a:p>
          <a:p>
            <a:pPr eaLnBrk="1" hangingPunct="1"/>
            <a:r>
              <a:rPr lang="en-US" sz="2200" dirty="0" smtClean="0"/>
              <a:t>Died: January 11, 1882</a:t>
            </a:r>
          </a:p>
          <a:p>
            <a:pPr eaLnBrk="1" hangingPunct="1"/>
            <a:r>
              <a:rPr lang="en-US" sz="2200" dirty="0" smtClean="0"/>
              <a:t>Studied at the Universities in Bonn, </a:t>
            </a:r>
            <a:r>
              <a:rPr lang="en-US" sz="2200" dirty="0" err="1" smtClean="0"/>
              <a:t>Warzburg</a:t>
            </a:r>
            <a:r>
              <a:rPr lang="en-US" sz="2200" dirty="0" smtClean="0"/>
              <a:t> and Berlin</a:t>
            </a:r>
          </a:p>
          <a:p>
            <a:pPr eaLnBrk="1" hangingPunct="1"/>
            <a:r>
              <a:rPr lang="en-US" sz="2200" dirty="0" smtClean="0"/>
              <a:t>Pathologist and cell biologist.</a:t>
            </a:r>
          </a:p>
          <a:p>
            <a:pPr eaLnBrk="1" hangingPunct="1"/>
            <a:r>
              <a:rPr lang="en-US" sz="2200" dirty="0" smtClean="0"/>
              <a:t>Concluded that all animals are made of cells.</a:t>
            </a:r>
          </a:p>
          <a:p>
            <a:pPr eaLnBrk="1" hangingPunct="1"/>
            <a:r>
              <a:rPr lang="en-US" sz="2200" dirty="0" smtClean="0"/>
              <a:t>Contributed to the creation of the cell theory.</a:t>
            </a:r>
          </a:p>
          <a:p>
            <a:pPr eaLnBrk="1" hangingPunct="1"/>
            <a:r>
              <a:rPr lang="en-US" sz="2200" dirty="0" smtClean="0"/>
              <a:t>Discovered Schwann’s cells, digestive enzyme pepsin, fermentation and metabolism.</a:t>
            </a:r>
          </a:p>
          <a:p>
            <a:pPr eaLnBrk="1" hangingPunct="1"/>
            <a:r>
              <a:rPr lang="en-US" sz="2200" dirty="0" smtClean="0"/>
              <a:t>“Founder of Modern Histology”</a:t>
            </a:r>
          </a:p>
        </p:txBody>
      </p:sp>
      <p:pic>
        <p:nvPicPr>
          <p:cNvPr id="10244" name="Picture 11" descr="Theodor Schwan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133600"/>
            <a:ext cx="24288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 Box 12"/>
          <p:cNvSpPr txBox="1">
            <a:spLocks noChangeArrowheads="1"/>
          </p:cNvSpPr>
          <p:nvPr/>
        </p:nvSpPr>
        <p:spPr bwMode="auto">
          <a:xfrm>
            <a:off x="228600" y="5943600"/>
            <a:ext cx="2819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       http://www.nndb.com/people/357/000096069/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n-lt"/>
              </a:rPr>
              <a:t>Rudolf Virchow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819400" y="1905000"/>
            <a:ext cx="4648200" cy="4221163"/>
          </a:xfrm>
        </p:spPr>
        <p:txBody>
          <a:bodyPr/>
          <a:lstStyle/>
          <a:p>
            <a:pPr eaLnBrk="1" hangingPunct="1"/>
            <a:r>
              <a:rPr lang="en-US" sz="2400" dirty="0" smtClean="0"/>
              <a:t>Born: October 13, 1821 in </a:t>
            </a:r>
            <a:r>
              <a:rPr lang="en-US" sz="2400" dirty="0" err="1" smtClean="0"/>
              <a:t>Swidwin</a:t>
            </a:r>
            <a:r>
              <a:rPr lang="en-US" sz="2400" dirty="0" smtClean="0"/>
              <a:t>, Poland.</a:t>
            </a:r>
          </a:p>
          <a:p>
            <a:pPr eaLnBrk="1" hangingPunct="1"/>
            <a:r>
              <a:rPr lang="en-US" sz="2400" dirty="0" smtClean="0"/>
              <a:t>Died: September 5, 1902</a:t>
            </a:r>
          </a:p>
          <a:p>
            <a:pPr eaLnBrk="1" hangingPunct="1"/>
            <a:r>
              <a:rPr lang="en-US" sz="2400" dirty="0" smtClean="0"/>
              <a:t>Studied at the University </a:t>
            </a:r>
            <a:r>
              <a:rPr lang="en-US" sz="2400" smtClean="0"/>
              <a:t>of Berlin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Pathologist, physician, physiologist, archaeologist, anthropologist and politician.</a:t>
            </a:r>
          </a:p>
          <a:p>
            <a:pPr eaLnBrk="1" hangingPunct="1"/>
            <a:r>
              <a:rPr lang="en-US" sz="2400" dirty="0" smtClean="0"/>
              <a:t>He is known as the 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    “Father of Pathology.”</a:t>
            </a:r>
          </a:p>
          <a:p>
            <a:pPr marL="0" indent="0" eaLnBrk="1" hangingPunct="1">
              <a:buNone/>
            </a:pPr>
            <a:endParaRPr lang="en-US" sz="2400" dirty="0" smtClean="0"/>
          </a:p>
          <a:p>
            <a:pPr marL="0" indent="0" eaLnBrk="1" hangingPunct="1">
              <a:buNone/>
            </a:pPr>
            <a:endParaRPr lang="en-US" sz="2400" dirty="0" smtClean="0"/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228600" y="5943600"/>
            <a:ext cx="2819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dirty="0"/>
              <a:t>http://en.wikipedia.org/wiki/Image:Rudolf_Virchow.jpg</a:t>
            </a:r>
          </a:p>
        </p:txBody>
      </p:sp>
      <p:pic>
        <p:nvPicPr>
          <p:cNvPr id="11269" name="Picture 7" descr="Image:Rudolf Virchow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981200"/>
            <a:ext cx="2590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ent presentation">
  <a:themeElements>
    <a:clrScheme name="Student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udent presentatio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ent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ent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ent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ent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ent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ent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ent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ent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ent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ent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ent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ent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Student presentation</Template>
  <TotalTime>1008</TotalTime>
  <Words>396</Words>
  <Application>Microsoft Office PowerPoint</Application>
  <PresentationFormat>On-screen Show (4:3)</PresentationFormat>
  <Paragraphs>81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Student presentation</vt:lpstr>
      <vt:lpstr>Cell Theory and the Scientists  Who Helped Shape It</vt:lpstr>
      <vt:lpstr>The Cell</vt:lpstr>
      <vt:lpstr>Anton van Leeuwenhoek</vt:lpstr>
      <vt:lpstr>Anton van Leeuwenhoek</vt:lpstr>
      <vt:lpstr>Robert Hooke</vt:lpstr>
      <vt:lpstr>Robert Hooke</vt:lpstr>
      <vt:lpstr>Matthias Schleiden</vt:lpstr>
      <vt:lpstr>Theodor Schwann</vt:lpstr>
      <vt:lpstr>Rudolf Virchow</vt:lpstr>
      <vt:lpstr>PowerPoint Presentation</vt:lpstr>
      <vt:lpstr>The Cell Theory</vt:lpstr>
      <vt:lpstr>The Cell Theory</vt:lpstr>
    </vt:vector>
  </TitlesOfParts>
  <Manager/>
  <Company>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Amanda Marie Culp</dc:creator>
  <cp:keywords/>
  <dc:description/>
  <cp:lastModifiedBy>ckanning</cp:lastModifiedBy>
  <cp:revision>23</cp:revision>
  <dcterms:created xsi:type="dcterms:W3CDTF">2008-03-25T14:23:45Z</dcterms:created>
  <dcterms:modified xsi:type="dcterms:W3CDTF">2017-11-06T13:47:10Z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TC011424121033</vt:lpwstr>
  </property>
</Properties>
</file>