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67" r:id="rId2"/>
    <p:sldId id="256" r:id="rId3"/>
    <p:sldId id="264" r:id="rId4"/>
    <p:sldId id="257" r:id="rId5"/>
    <p:sldId id="265" r:id="rId6"/>
    <p:sldId id="259" r:id="rId7"/>
    <p:sldId id="261" r:id="rId8"/>
    <p:sldId id="266" r:id="rId9"/>
    <p:sldId id="268" r:id="rId10"/>
    <p:sldId id="270" r:id="rId11"/>
    <p:sldId id="271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76" autoAdjust="0"/>
    <p:restoredTop sz="94660"/>
  </p:normalViewPr>
  <p:slideViewPr>
    <p:cSldViewPr>
      <p:cViewPr varScale="1">
        <p:scale>
          <a:sx n="70" d="100"/>
          <a:sy n="70" d="100"/>
        </p:scale>
        <p:origin x="27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C5397-076C-4A0E-AE82-CAE25650032F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2F050-00BD-4400-9ABF-47083E34F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396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CF687-6458-42DF-B95C-3CD56458FDF1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E57A1-CB07-451A-A78C-8735AFDC2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94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7CF73-A132-4E06-830F-32411C2784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0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4EA7-9856-4BCC-BB1C-C486F7A1FB66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1766756-B365-482E-8AD9-F8A80EBB5A8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4EA7-9856-4BCC-BB1C-C486F7A1FB66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6756-B365-482E-8AD9-F8A80EBB5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4EA7-9856-4BCC-BB1C-C486F7A1FB66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6756-B365-482E-8AD9-F8A80EBB5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4EA7-9856-4BCC-BB1C-C486F7A1FB66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6756-B365-482E-8AD9-F8A80EBB5A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4EA7-9856-4BCC-BB1C-C486F7A1FB66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1766756-B365-482E-8AD9-F8A80EBB5A8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4EA7-9856-4BCC-BB1C-C486F7A1FB66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6756-B365-482E-8AD9-F8A80EBB5A8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4EA7-9856-4BCC-BB1C-C486F7A1FB66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6756-B365-482E-8AD9-F8A80EBB5A8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4EA7-9856-4BCC-BB1C-C486F7A1FB66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6756-B365-482E-8AD9-F8A80EBB5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4EA7-9856-4BCC-BB1C-C486F7A1FB66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6756-B365-482E-8AD9-F8A80EBB5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4EA7-9856-4BCC-BB1C-C486F7A1FB66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6756-B365-482E-8AD9-F8A80EBB5A8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4EA7-9856-4BCC-BB1C-C486F7A1FB66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1766756-B365-482E-8AD9-F8A80EBB5A8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5EE4EA7-9856-4BCC-BB1C-C486F7A1FB66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1766756-B365-482E-8AD9-F8A80EBB5A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663" y="165104"/>
            <a:ext cx="8382000" cy="977896"/>
          </a:xfrm>
        </p:spPr>
        <p:txBody>
          <a:bodyPr>
            <a:noAutofit/>
          </a:bodyPr>
          <a:lstStyle/>
          <a:p>
            <a:pPr algn="ctr"/>
            <a:r>
              <a:rPr lang="en-US" sz="5400" b="1" u="sng" dirty="0" smtClean="0">
                <a:solidFill>
                  <a:schemeClr val="accent1"/>
                </a:solidFill>
                <a:latin typeface="Mistral" panose="03090702030407020403" pitchFamily="66" charset="0"/>
              </a:rPr>
              <a:t>Warm Up </a:t>
            </a:r>
            <a:endParaRPr lang="en-US" sz="5400" b="1" u="sng" dirty="0">
              <a:solidFill>
                <a:schemeClr val="accent1"/>
              </a:solidFill>
              <a:latin typeface="Mistral" panose="03090702030407020403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054" y="1295400"/>
            <a:ext cx="80856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 smtClean="0">
                <a:latin typeface="Georgia" panose="02040502050405020303" pitchFamily="18" charset="0"/>
              </a:rPr>
              <a:t>Take out Entry 11 (Vietnam </a:t>
            </a:r>
            <a:r>
              <a:rPr lang="en-US" sz="4400" dirty="0" err="1" smtClean="0">
                <a:latin typeface="Georgia" panose="02040502050405020303" pitchFamily="18" charset="0"/>
              </a:rPr>
              <a:t>Webquest</a:t>
            </a:r>
            <a:r>
              <a:rPr lang="en-US" sz="4400" dirty="0" smtClean="0">
                <a:latin typeface="Georgia" panose="02040502050405020303" pitchFamily="18" charset="0"/>
              </a:rPr>
              <a:t>) from yesterday. </a:t>
            </a:r>
          </a:p>
          <a:p>
            <a:endParaRPr lang="en-US" sz="4400" dirty="0" smtClean="0">
              <a:latin typeface="Georgia" panose="02040502050405020303" pitchFamily="18" charset="0"/>
            </a:endParaRPr>
          </a:p>
          <a:p>
            <a:r>
              <a:rPr lang="en-US" sz="4800" b="1" u="sng" dirty="0" smtClean="0">
                <a:latin typeface="Georgia" panose="02040502050405020303" pitchFamily="18" charset="0"/>
              </a:rPr>
              <a:t>Don’t </a:t>
            </a:r>
            <a:r>
              <a:rPr lang="en-US" sz="4800" b="1" u="sng" dirty="0" smtClean="0">
                <a:latin typeface="Georgia" panose="02040502050405020303" pitchFamily="18" charset="0"/>
              </a:rPr>
              <a:t>Forget…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>
                <a:latin typeface="Georgia" panose="02040502050405020303" pitchFamily="18" charset="0"/>
              </a:rPr>
              <a:t>May Madness is </a:t>
            </a:r>
            <a:r>
              <a:rPr lang="en-US" sz="4400" dirty="0">
                <a:latin typeface="Georgia" panose="02040502050405020303" pitchFamily="18" charset="0"/>
              </a:rPr>
              <a:t>M</a:t>
            </a:r>
            <a:r>
              <a:rPr lang="en-US" sz="4400" dirty="0" smtClean="0">
                <a:latin typeface="Georgia" panose="02040502050405020303" pitchFamily="18" charset="0"/>
              </a:rPr>
              <a:t>ay 4</a:t>
            </a:r>
            <a:r>
              <a:rPr lang="en-US" sz="4400" baseline="30000" dirty="0" smtClean="0">
                <a:latin typeface="Georgia" panose="02040502050405020303" pitchFamily="18" charset="0"/>
              </a:rPr>
              <a:t>th</a:t>
            </a:r>
            <a:endParaRPr lang="en-US" sz="4400" dirty="0" smtClean="0">
              <a:latin typeface="Georgia" panose="020405020504050203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>
                <a:latin typeface="Georgia" panose="02040502050405020303" pitchFamily="18" charset="0"/>
              </a:rPr>
              <a:t>Cold War Flipbook is due on May </a:t>
            </a:r>
            <a:r>
              <a:rPr lang="en-US" sz="4400" dirty="0" smtClean="0">
                <a:latin typeface="Georgia" panose="02040502050405020303" pitchFamily="18" charset="0"/>
              </a:rPr>
              <a:t>7</a:t>
            </a:r>
            <a:r>
              <a:rPr lang="en-US" sz="4400" baseline="30000" dirty="0" smtClean="0">
                <a:latin typeface="Georgia" panose="02040502050405020303" pitchFamily="18" charset="0"/>
              </a:rPr>
              <a:t>th</a:t>
            </a:r>
            <a:endParaRPr lang="en-US" sz="4400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76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Special Interest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93427" y="990600"/>
            <a:ext cx="9155373" cy="2133600"/>
          </a:xfrm>
        </p:spPr>
        <p:txBody>
          <a:bodyPr>
            <a:normAutofit/>
          </a:bodyPr>
          <a:lstStyle/>
          <a:p>
            <a:r>
              <a:rPr lang="en-US" sz="3200" i="1" dirty="0" smtClean="0"/>
              <a:t>For this page, you can CHOOSE from the following topics. </a:t>
            </a:r>
          </a:p>
          <a:p>
            <a:pPr lvl="1"/>
            <a:r>
              <a:rPr lang="en-US" i="1" dirty="0" smtClean="0"/>
              <a:t>Berlin Airlift &amp; Berlin Blockade </a:t>
            </a:r>
          </a:p>
          <a:p>
            <a:pPr lvl="1"/>
            <a:r>
              <a:rPr lang="en-US" i="1" dirty="0" smtClean="0"/>
              <a:t>Berlin Wall </a:t>
            </a:r>
          </a:p>
          <a:p>
            <a:pPr lvl="1"/>
            <a:endParaRPr lang="en-US" sz="30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19100" y="2514600"/>
            <a:ext cx="8153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For whichever topic you choose, you must complete the following items.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In three to five sentences, explain your topic. Be sure to include the who, what, when, where, and why.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Draw a picture representing your event. Make sure it is neat, detailed, and in color!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In three to five sentences, explain why your topic was important to the Cold War.  </a:t>
            </a:r>
            <a:r>
              <a:rPr lang="en-US" sz="2800" i="1" dirty="0" smtClean="0"/>
              <a:t>Why was it such a major event? What were the effects of this event?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24400" y="1537647"/>
            <a:ext cx="2286000" cy="110091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i="1" dirty="0" smtClean="0"/>
              <a:t>Space Race </a:t>
            </a:r>
          </a:p>
          <a:p>
            <a:pPr lvl="1"/>
            <a:r>
              <a:rPr lang="en-US" i="1" dirty="0" smtClean="0"/>
              <a:t>Arms Race </a:t>
            </a:r>
          </a:p>
          <a:p>
            <a:pPr lvl="1"/>
            <a:endParaRPr lang="en-US" sz="3000" i="1" dirty="0"/>
          </a:p>
        </p:txBody>
      </p:sp>
    </p:spTree>
    <p:extLst>
      <p:ext uri="{BB962C8B-B14F-4D97-AF65-F5344CB8AC3E}">
        <p14:creationId xmlns:p14="http://schemas.microsoft.com/office/powerpoint/2010/main" val="419132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8392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End of the Cold War &amp; the Fall of the U.S.S.R.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0722" y="2978259"/>
            <a:ext cx="8153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List three facts about why the Soviet Union collapsed.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List two things that people living in a former communist country could look forward to.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List five effects of the Cold War. 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756313" y="1371600"/>
            <a:ext cx="7701887" cy="2133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i="1" dirty="0" smtClean="0"/>
              <a:t>For each list, make sure there is a title and that you are being specific about what you put in each list! </a:t>
            </a:r>
            <a:endParaRPr lang="en-US" i="1" dirty="0" smtClean="0"/>
          </a:p>
          <a:p>
            <a:pPr lvl="1"/>
            <a:endParaRPr lang="en-US" sz="3000" i="1" dirty="0"/>
          </a:p>
        </p:txBody>
      </p:sp>
    </p:spTree>
    <p:extLst>
      <p:ext uri="{BB962C8B-B14F-4D97-AF65-F5344CB8AC3E}">
        <p14:creationId xmlns:p14="http://schemas.microsoft.com/office/powerpoint/2010/main" val="215602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Cold War Flip Chart  -</a:t>
            </a:r>
            <a:br>
              <a:rPr lang="en-US" dirty="0"/>
            </a:br>
            <a:r>
              <a:rPr lang="en-US" dirty="0"/>
              <a:t>Basic Requirements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sz="6000" b="1" dirty="0"/>
              <a:t>COVER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Your cover must be colored and include your name, core class, and “Cold War Flipchart” </a:t>
            </a:r>
          </a:p>
          <a:p>
            <a:r>
              <a:rPr lang="en-US" sz="4800" dirty="0"/>
              <a:t>Decorate the cover with icons, images, </a:t>
            </a:r>
            <a:r>
              <a:rPr lang="en-US" sz="4800" dirty="0" err="1"/>
              <a:t>etc</a:t>
            </a:r>
            <a:r>
              <a:rPr lang="en-US" sz="4800" dirty="0"/>
              <a:t> that fit within the conflict </a:t>
            </a:r>
          </a:p>
        </p:txBody>
      </p:sp>
    </p:spTree>
    <p:extLst>
      <p:ext uri="{BB962C8B-B14F-4D97-AF65-F5344CB8AC3E}">
        <p14:creationId xmlns:p14="http://schemas.microsoft.com/office/powerpoint/2010/main" val="93427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868362"/>
          </a:xfrm>
        </p:spPr>
        <p:txBody>
          <a:bodyPr/>
          <a:lstStyle/>
          <a:p>
            <a:r>
              <a:rPr lang="en-US" b="1" dirty="0"/>
              <a:t>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033864"/>
            <a:ext cx="8458200" cy="4223936"/>
          </a:xfrm>
        </p:spPr>
        <p:txBody>
          <a:bodyPr>
            <a:normAutofit/>
          </a:bodyPr>
          <a:lstStyle/>
          <a:p>
            <a:r>
              <a:rPr lang="en-US" sz="3200" dirty="0"/>
              <a:t>Years must be labeled on the line </a:t>
            </a:r>
          </a:p>
          <a:p>
            <a:r>
              <a:rPr lang="en-US" sz="3200" dirty="0"/>
              <a:t>Must have ALL 14 events from in-classroom timeline</a:t>
            </a:r>
          </a:p>
          <a:p>
            <a:r>
              <a:rPr lang="en-US" sz="3200" dirty="0"/>
              <a:t>Need to have a date AND description next to each item on your timeline (i.e. June 25, 1950 Korean War Begins) </a:t>
            </a:r>
            <a:endParaRPr lang="en-US" sz="3200" dirty="0" smtClean="0"/>
          </a:p>
          <a:p>
            <a:r>
              <a:rPr lang="en-US" sz="3200" dirty="0" smtClean="0"/>
              <a:t>You can create a key and label the timeline with numbers if you prefer. </a:t>
            </a:r>
            <a:endParaRPr lang="en-US" sz="3200" dirty="0"/>
          </a:p>
        </p:txBody>
      </p:sp>
      <p:sp>
        <p:nvSpPr>
          <p:cNvPr id="1030" name="AutoShape 6" descr="data:image/png;base64,iVBORw0KGgoAAAANSUhEUgAAAeEAAABpCAMAAAA6AGs9AAAAwFBMVEXpxq////8AAADtybLvy7TyzrbuyrKFcWToxa7VtaDiwKrdvKbhv6nxzLXJq5fWtqHAo5BdT0aulIOSfG7q6uojIyM1LShJPjfOr5txYFW5nYuljHw7MixRRT3Fp5QtJiJJSUl8aV0gGxhCODH19fXCwsJmV03MzMyMd2kNCwpMQTkZFRNpWU9WVlY6Ojrs7OyTk5Pf398sLCw2NjZlZWVQUFBEREStra2goKCchXVsbGwlHxwaGhq5ubmDg4N5eXkD/nnhAAAf60lEQVR4nO2diXqiyhKAGZodBcFEAUWDRiNqEs1iQszy/m91q6pBQZ3ELdu5U/e7c2ZcEPrvrqqurq4W/ny7nJ9MpxcXvd7Lw+Pk9e3p7n52dXP6/Pwcg4gkcfz8fHpzezU7u3x6e508vPR6FxcX05Pz77713yDCt/zq+fXJyfTiYfL2dHl/BjxTkrvJ883t7P7y7m3yCLCvr//h3ixfTPh8+gID9en+9iN8MH5HnU6nXQNpzzsfdoH49v4JRndv+rXP8wvkawjDgH15fJtt4hS3m2HfV9VB0nCDiuWZhiL/XQTTawVuI6kO1GjsdNujDVc8vXx96F1M/41pLp9LGLTxxePb5dnNc4HBqN0dOmM1cS1dt03T0JgkKYqkMBDhA4GPKPBpSZIEo2Tauu4Fieo79eYK7dOr+7vJC6jv/3fSn0b4BNTx3dqo7Y4HrhtYtibLEif6IdIPgUP3kGRZs3Fwq0575RdvLkF5/z/r7uMTnl70Hu+KZEf1flRtVAxQszBWD8f6DmtU5XqQDCKnVryH2Ruo7uujP+3PlyMShlnPy+vd7CZHtlZ3ooal2yUNyCqfgPUvrEE/GKDBg6ofdttL0uCO3U160/8vxX0kwicvk7dZwYEaqqCNTQmU8aeM2K1Ag8UuM73iJn6zcG9nT5OHi+M8+M+XHOETDDvs7ISCl/yWG7biPIyqrkf6+LvQFoUppLy1VkP16wVv7AoU9/Q/prjPpwgRKC5eSQlf997Obrg6e766f+udbHOxk97k7mxJt10fVyu6baCp/W6sGwQ4s5Ktt6r+sLYEPbo9u3t9+G8o7vPp5PIqnbWcnr1e8GciwueT4mwG5Onl3YutaOXYqboVW5E/ZPvdwxoUN0y0zFbQUIcFxT17mjz2fvd4fjxbYXhJlggJP/LeHEbqYKBG/cxmPW7s1+fT3uPl8iodUMoBzH22cqQUBkNclj4f5EeCFhoUdwVm0t2C4r59Ao97GwX20+ScQxSbY3VQrapRyMfpHyI8QVD9wDYwjCApmmkH3DOZrXgj59cXk8tZNtxHtVB1SSlvOS5ZKem2283hwPwyr/oDgQcWQHFXwOXOKe745uzyafLyqzT3lMbvMPFMgQePDLtRh1fuzoEwAnb0vMfLmGwE1Akectd4eM0N3a7qtszy1nBRJDtTDu0fg5iEK24rcKN6QcnFs7vXx4eL38D5Au93XMkbSUVmVXjx7Y/wAv9JZJhCFrUnky1k/IjfB728VPFzR23o4CnvalGZh+O+Wq2CP9c1joKmcPlDDTxNrWRmNQZ+uBIXO718ffnRgW4E3PTkfBOwlivIrY4ovgh3AFgSmKl2o6KBZJoKE4qLh7uz0wxu3W+gWpb2aU0DOkwcyIrcgCu5x3a4zMDL/euAqzPUcKbuuYN+vdYpcL4C5f36cHHy80Ldr6CFV/SiNBB9SYK2vkPCBgywmiiG8srDlrq5B3SSwFN2UsvFX0SVUYVfYBa0W//I3pYJo66VPqIiS7ZZ0EjwCkOts/31MFgik+au9gvBEpIbXKh8fPk5HhkY2spKiyqRKNqKsSCsDNBOrxAWUsJxqDbMPfRyQeC3xFCjv8FVu2Vgjm5d3vjvP4tmNlxd5YSVCncj1axTK2aVniLSd74+zq3K8OQ6Ll+FzQ1LlfEV2GpMOZl+pWN2fZImxUze7mZcw1ZWXBtpLIoeKyHhSyQMY7om1ssrD4iEO4MWOtn7tHvhBxO4i4DugsFEtCkLht8dNCq6xpudlXTddbV9L28u9AKrZmHo0OZXtmrpCyNvXwcPA90MA92eW42c4epCJV38lBJOcHDj4vTJCWadnB8KHa5wfX0NFwOkPUpyuru8P5vdrmfFrBF2mkDYWBJWRYcGVkEM8C278lECVGiFxbSf1ImwmSp/GmqyS+qisS8CEygO8fLUkxw3QM4+6iSmY1s0XBcdvNKBT8HSebTeClw3icKa+I4831wh8rfX1wnI4+PDy0uP8ssuYMBPsQ9gN8C/Ti9S6b28PDw+PuLnAebbE+Cc3Z6uRaM2yRrhriNaSPgSCWuCFIk+wFx5ICRcW31xv6bR4SbGnLAJhq0uC6W22EmiWIwtRWAuTKFEcvn2E9Q2TQk9SBEvDmYXzBA8IbcJogUOXoCgF9c/zPXGhUpFoZVKwQvc5J2Ek+NLPK/VnTQrJmjZgiw74tILyURq+6uEVbG5OoKQcPs4hJftS54WwIaLz02pAmNPYeYI5sjwY8G+7Y6eVgiX10JUxiz7QYU7eNhxmDeHwb14GF3nFuFw/YTDGv6XJZxU3EYVeTvDereJGWajeK80QzEejTrzdq3ZrdfD0Bn7UTVxA0vXdds2S4amUGCDVtoZ6sfWypNIsQqvaUvCvlgVm6s3T4QPbgIUBRuaT5Ey2JqDLADJSJfhXVdO0FzsKTa04pjrAnFAyhl9ryq0O7xRp8uWcgpJcelNsP4toCOX95r+rUs6tBWJJyKg5fY8q1UJAlDqLqCvVgeqqkaRPx5DHyDpw1/9CATeUKtJAz/owhcqlZblebpZ0mCWjgkxUprltK590LEhfZUXCYBWFoQFJNwQa6sNrMFXO+Yxnh10hBhX6CZkvB8YZkA4thj+2YJO2NaZIuwd6cp8abmGATN6Cc18xGgIpxMJ0GXzlDCa7bAM6gSMdTIe9pO9fbCV+1j9N2fO/1QwCULKpJymFpalnNDA5J9n26c4se4GwmUAWiA8Ft2sbZZChO1j9G/oQUASm5FCWw6oSK2Pr5gxaAmwzMODnCAy84lEoCMOCwkPJNTaMdfH+NfU5JA7NsLP0VwXzOdI3dmNZ5KiaXm/QTJs2y4Vgr+maRqfn9rCmhsIy2IAhIWUMBPKfXhhI2GyagcL+OqplWXoArnYMmMYwzhrq8pem5jvLzgYweoSudTac+bIecwfwOySC09CUUloE7kPb7e8AIa3szqR+OAXZTOJ+n2VLV9ww5HYGUZeRl0yo2a7Fkatz15LI8KrmJhYwdkpEr5HwuCOWeJ8NSRAI2C1c+wlEoUqlZRFHRvaGIoxughdU7Jr8Ochl0e7CpdHWyCauR/MOdDMG2VTZnxvRK+jF2qDuyKDiqnu8pyS53B/SE3xMTPMXKTUYae4P8ngk9fENxI2C4TpUT1xvjZckfCqk7bfTeAsporOrpOp69Ics+HBIHZ10BVrvWsnUXg8BS8ucqWIZmHkydW0YxW8ebDIMcyXQZ2jT0A9QquJox36mNLoYKhvJC50j4atrDZwxY5rPYoSOoPEWdzB50ltnTAYQyTMUsLwqCEQ7mwkvDqV3k9KNfRzJJqmVrmuBC3dsE0XdWd/3Y7sJGgE4EaNYUaY6W2cIC+NAw3X9EdK8JYwEruaIDdTwjisk60fVIE5njgP0K9LdQ/ZngR8JY+7fAJOA8VQkyScqednnMonJEBsIAy3WIGepYjifTqGw9gTR6utTBOtveeoBZFQj47dMKe0gHBLYjSMksXP7PdjNGIthhMicqDSabDCXXh8RUHr4AjZew0ZGr5Evje5eBj5CrduegX6Q81Q5Di7JCEf4+9ocN25xr31kQlPI6tFN2ggjnHKogjcXd7rcVcFCa/oQJg3ttBuIeEzUSwLch0Ix6txkSMS5r4WTuSr2cWh9cHZA+0h2tDz+dKlptv7uFw4QEHP57Q0NH7b5qqSHgCXWtK4uIAT8bKKb8htccSdeLMuNndQ07pnMlYRs4GPPzzibQx9DaPAWaBl6YHwh67w4ARLmqFpua5lH2NEbyAMnbCVjWEgLAvlbuyNqLcrfP8Qv59QPN5SrlTxR2KsWtkjYetj44Mxw4UnCkZg1GMfu4/dpFbiuhK/Tk41ND4ONjK+5FoPecQFRrPD0CyrEhCOOWFgtG6k/i7YQArCpP6ooJehkipmKhFm7SzQQvZ/EY0tp2NGGqRe2Kh6hLAaTg34pJZPuKkFRlZuDMuC3I31Of40zAHUxA08hmEe6ahuAsNAzzJ6hBQaZXxUlbEBWmdFDuL9XC4Fl0gUHjmDgUoqeSilk++BJDCNwixcgUeopBWvIzrSwg4LQn89eP++kKWtcufcXxhC0hUG+fb8PfprFg8n3KiulBYomahahV+tmQcjTgnDDK7iJpFf1TGI2AbCkiyKZynhZgy+CRBmJa8KpmTU9a2SdCTC0sYr4Fjq6g3e13F9oJ9EnT2NAlo/mIJRxMNXZA+9G+opeN25IQvRciBp8CMNS7e6oJblekbYANW9m/bA+XUaQZDhkvVlTxENMkkcOamTTA8qOJNAxwsJOwKMNnj+8OAGRsKmZLoOqOuaaqFWktSaBR2rjIRnRLgW6800JKEoVjLHWWtC/ufeK3qpMClpbHxD5hH5OvZhZo7pH839wgM4V0ElS676WJ0vbC4Fqp0BPkcanCCXL3UJWujEU09g9nwnOyzwn0qn2tSxpMWd1DQBVEbMY8BS3tMy4Qm7GEPEwRzhi/L4CGOICDfQGvsVRU41VdeD25OXhNsxdPysq4E+9XyyEmJ+xW0vUbx2unS7KsxT1UgN0vwx2XAT15D301ioeSnuyVJ/rp5FltCyE82FKQQEtAAA1AN0dEk3y4PMkG77WKij08kw6d409MHD4Rqud6QuIw7b9Mpoklz8f+oGCLxr1Q9dtk6XqedVE5e2XOypUjRcITwnwsvOpDArjdocRlhqUeh3Y+Phvt/cqg47YIVHs4LUnFlROOy7xuJJmBfV63U186KUANcQwR+RwUhEyB+ejzEXdOdO9pCWndOLkqnlTjV5Ag1Fgz/7/OeteLloaYTgZtCyFn6F9wlUI4cGhjnhrg9aehQ2dJqN+c4K4U7sDYvqgtyfQwlLFqni5m5B3z1kMbNEf65ceI6Cg4eBWL7GZWD+CozEpmVUovWQwftCwbIsYrnw2Hl2Q2zgwrvo8w/6SzOMfp8jt0bimGxFlavT5HBDSIRjULidxJLTa/X7HngeOcKj2AtXDQLlvR5EODV6zdXpuPxdO1uwPTMw0C5lK7PJqrELYApy1xedijxnJb08+u5apsIph6iersqiSXYlpSl2TGVBGNV9dGBrpFq6HywzrozQ1znhmXBFhOPYc9b6khIeRljhRjDUi9dl1nC4fYjwqMLcppO2N2s5iQJTxKYT9hN7t9spo8e8cL1pNYUoGXMMtDBBw5gp/o60WEkTKPgdm6SWdWmhpfnAPuyhyBDWAi33EKVuZG9BmHzpvXOneI/GLrwaDA0Wq7hfJkqaLqqwxeMoZbDArYYt75zjoVD0WaZEDtRGZHZZ6jfTiMCG0wqxUu4CRPAFF+fjQZb9SwGYIxB2SgVOZk0FwkqOsBh7/bXheiDhiAD765kPX0+YudVk42RovyRtnNo1qlE/HHabvknGNrZkClBGi1BlQ8aFb3Feyk2GU/HlSpwaaiVnN/YUImwUG9SeZ4SvhNuM8HgN5iGEmeZzA7ceZ/4OwuHhHutSTDEvMPexwCx3MUCVJv3TtHieVAFwJ9uMgIHTTljvNpuxGMoYUuMfHe4XqM0JZfEU+y+z44ENlr5I2E/jbEs5gDDT+vT40QYFtEJ4kZSEKUqUzKTkE5rS7CalmMC06+3sFnb+QGiqJLbrYd+PBpjGLwXZ4EwtEiWUonQWqzkKRUtlSTNDsWYbNTE00OdMxAPzWzYT1sXqgvDNkvCqtiDCq9i3+1GTb4hprAFGRJXMipUlrWTruXRErHbHBZMSuQyq1SRJXDfNQqQkRN2kFEROfgvixyUsyAYWjirzmmD4gmKqTncYWYvHZcLAqdWcZGHh0SRzpxqjYRVcvQxkCiw1tQNvbBNhb0H4dkHYita8dk54D32qmLVUgaU/yDCNkGmGiTnFOvTbeuQ7YVivd2vt9nw02iWlGOtdtmvN+jB0xtEgcSseFtajFGLlb3urjkx40yNrpVIh6U6Bh815t2iFA74WQevTYDY6w2FHjP3Sofe1mXCykfAmX3qwO2FFTwHLjLxN08I0cdXvh5+1L2DU7ob9SK02AsvkHi4Mrvy2t08n/JGA7fbTGyhhy3AjJkbW4ZEBVt9IWF8jrPIshZzIuYj9DkLrauBpeBLznPmnEP2Ad7OvYhlUrySltRWlbyfMtOWiiiwzpvuRJu+25fWvl95AuCU2dHGA8+Eb4TQjPBD7RyFMi7K4fKfwhdOPJMbdG3z7xnAYhrQPwM9kPB73aW9AGA5Bp+NGkXZnS6WOG3zCsdpo6XYJCOubVzG/TFbiesfLo95EOBDddcJV0dlEONqVMPei4xZ4HWXnb60/5zaUXCf0nGzTEBb7AOTcNoCytCw9XCZLrpNjhl7ZAGakzW2URNzE9BK3hRq8rCgH7FT+bGHK7qOadrUUCSsNMSgSlojwcBNhf9e+pqVYXVCP6WJsDGbSBzOJe6tsJpMvzR3hPWY/6Vdog1DaJ0pexU2qKgLvfMS6PwD9rWe1cXd8ts8Wpld3jaCuEqZnAm8uI3wqPCNhBmMuEbubfOmdCTMz9SLGuiR4DbfCa0gL6d6qT4l48A2Akoa7uHUstuIM67W/F5aP581hP0L1bZaE7yu8uS4aaKTarlkQlE6HhBWYbMPkU9dwJbqlYyLagrAAhBu0AzcvRHi8u9ZQXN62o0BO4xTF9z81ppVu7S0rplcJ3Oq4/u6obg99NQl0bhq+XXtznTfaETEnzCSpQtW1o4qBKx6WVyBsEOH2JsL9fTLj0oiW2N9UOeuropYAjG/jlvSgK8bO8D2TPXciUDdeWkz3WKR3vY7EA0XBToiJcMnDZY921CL3XBqLurUkHMswRYtbrjjfRNjZ72kbvDnnGzLrvj4uzWdLvIiSH9ab87/o77hTGzpRQnYFAygHjmnDtndM0GEmd2KSnRwTJDwGVdVsmKmHDuTMFif8LIyQsCnGFVccHZGwYqcF5qK1bcGsEse7z7IPkjTikSpwDRwzd7B2XkBeRl0H04otTV4cV7D7j4Kx2jXmqxh8h1t1hwVFlm6KS5brS3IoGpWMcCyOZMwWrASLUiqLzyHhcE8WTG6k8as1s8Jk+YunpswpbJNF/Y3qW7Nc8MCd2nuBtnnoJ3g0BXe/d9Hgy0SOXUQepwNja2E07kMj18xyXZSCAmH9+ITR9U+HsWp8b6wBbqUf1zbFtGjOhQ54K1H7G6soLQZ1u4nhkyRI5+5b6PD9CAsCzxcdb73iRIT7hTwLuSvKRDj+VMKgntPNG92jFBI4RHTLe6fF6ICfMlVRaqjOuzWURCrK66u45GEraXhG2bjLbF/CCt957Gwb+yDCxVm01BRllxMeccLeRsK052G4+y0uRfZ4zcD5UaqBHCDbKde0XpYsm5XGQB0P37PUXGKkjVq8YukG40ZbSitw7Es4TYEUu1vm9yo4cSk2sFET4SILwh0Zk4U2EFYOJiwwg+uc7w377y643CmA861Xkqgfdmt/876XqDvtZncYOn6EC1w6LWg20GPCoki00LVDC6SxwO52e7gUtNx24SWzjYQj5SPC5KTVt7+xjUIrTR374w/+ROHquyyVMHrSUPvd7Rc/wXBjoT7MYKDz/jw+xnmAnYfes4wWXkSJ5f6eLs+1t4pg0ibIgh1kekeUkzxhzLpAwqvPdwzCgqINhquVU3+dkPdNClyxK1QT7cMQ+HuDHUugYfmstH4WFtAKKiitloVltARK4qNyzVvcG6Y8FoY7s0YjJMyWYzglvFpQ6yiEUVX/Mh39rvBFD4FC4J6LZy6G9Wb749NVt6EfYyW8TmfedSWPHL7RFtvW2NqWDaUSt+Wq6OcIB5zwij+kUa2c47bPf0kWZy5Kho1q3KUM2z3H9gprJcuE+jgRky33smavBGJNHmwivGLZaV/1P8JbCbpSmBWarmcqJZh5wdgKB5Hfd+pbuGpFGSkC7nACGX5YCpKtlAohwl1ZFX3cwRsvCAfBWkEcrf6P8N7CFNzdAL4004ySaZo25iAuD0/2x7nEFcxcabfnIKCiR6Com6Cc08i+8yFhqlZSQAfztHCFsMsJr5RqMf4RPkSK8+HUX84OT14WtlQEykHlPcDzLBRNLqUJUM7HwSKKkLRWCDtyJI4FeUSE52UlJbyyEESnAKxVrP0nW8qOEQ+2FClLjmkHW+yZ5+VZC5m8DXGMhLWPCJv/CB8ie8e0FJuvPojjraJatAOwwoqvRLIv9nOEG9zTWnHNcb/zP8J7C7bqHtnmTA7SVIXGdnEwfoZGgfBAVJeERSAspYRXtpfa/wgfIsxS1WBnwpKZWWBjyzBRodwPiRKBizcWnQ2Ei9e0cUZW2/UW9xSWZtPh7hfNSN1PFDOVkmFo3E/5yemwecGjzHf9jhLw5Y5OY+sUIE64YIfHYiL3C4QTTri4z5Dpn014eSCGrNgwkcB5BE0kcGMuHpKAghMJSpgPnb4f8TBvxSvxxOqt9qX9HmHp4rDY1beP8/LdygXCjthAwkaRcGXVL6ACr59BODvUxrboUBtnzyjQqOn4VdcNWpR+sZbS+QuFtdK4SLJL2SlpWSkme6UuurIjhkvCymbCFP0+zlEe2SV5SoUX4MFUf9mmFo9OT29ub69ms9nZQmazq9vbm9ONXxi1u5g/F+i6aeyjGH+MUH1MHMC7HTtBhAvqV6qtEa5ywoOilsYDbI5DOF1ZN+l0uU3r6s9Xl28TOl6OzpuiA8dWTg+7PjmZZofBvT7dn264SjuMBo0K7u1VfuZJ9e+LwlNidqsLlBHOdwqpIwZyuIlwcYs438h+IGFgW5YNUMdq2FnhkR0QOd370LiTC6A9ebu8WbnyHA+t1xX5B+5beVeMJp0yu+O3iHBB/UoiER5+THh0EGEFzyPXK9X+MH8mZHwzu3yaHPWQVxzeFw+Tp8tZfmC3u47qenaJ7X/g6peLGSW7r7RSxbbBGuFhRpgyAFLCxSIA3O7P97hRPNtVFiqJWsxJfr6cvPQ+9UxXPP/x7Sz/m3HdH7g67Vn5DZylPVIlqOpiYXBKWEeiLtZLi5UHLKm5Tpiqc+5KGA8jB6WcOPnVsqunyePF9SeSXSP9Mnm9LAzocSOwtANP2P2hQoSL6MQYCXdLi2xaIBz/jfAOWlqRDFsPotxBvaCRX1+mJ99y5jbo7ovJ0/3V4mZGzTAKPNtQPv+Qqy+VdcKmOGrJXSQs5gi3Kqu7iXYgjCNXNt1BvqjDzdvDAU7U8UBf9B4vc6N5FEZJC4zIL3PC3hFaiPJzhJkndqwlYdy3JKmcsF94aF6z/kPCTCpLXpCEy0a8vZs8/AC2BQFP7C7nco+cJLCMX+dsbxTilCcMQ3PuyVQEHwk/5wiP17/5PmEmaabX8OvZ0H0Grdw7+UqLu4tcn/Qmd7MFZ9Targ7O9u/xtTcKcRrnCjzDoG7rUkqY7x/OCPe1tW/+NWqJillqVftLb/lq0pt+i8XdTaYXD085Jwyc7WpAYc/fap2VCni1/fypXQ2xZrOmWCsQHlmV1ZygvxPGFEMvUJdwz15/nFr+QE5eJne3OfPcVN2KKf2SOVVRaFabr28rJTB8tQXh0xzhsEjY3UgYPeYgWmyov72cXHyPs3ywoLN9d7YYz3FtOE4smyp7fD6X4wlFpgqEq2LdMGpi21zU4skINwtb1ikaVsgAoMmuqy6dqruHL53mfopML15e86O566sNS+Erk1/E6DChivVOfrZktyxBG4sjThhr4kmRWNP1gVvcXcR3OWaEcVnIc9XFdOj+9eHXw80JaO23WY5zHA7cis5+QyyM2R1Qv8WX4J7LUqNEVQ+x+jBLAnO9mDY/qpCyaRVJsysLzXx69tb7pYr5XTk/mT4+3d8uo3Hzbug3LB0PAv/J49mcLw//yYsiUPVhqhGPeTHSsvocnyXSIQXiUFHKcmvgZKGh09feL3OqdpTri97jXWFtsu1EVdeiqj4/cv6Mx0p06bgp3LKulUoG3aqAZ8WLM35Wi4JLt+N083sHFJQnK1iyByRsNYYLl3nS++72/zI56T2+3RczDuaO6gaWWZb3LN3yWYKH7DZNJgnL5YBRmFQ0iS3OPTQqq6UN5iHMEakCSFom9Pns6eW/qJnfFR7avpzl159HtTomlFA5D/YzrDQe0FmztWq3gDBuDnQ5PWE6GOafIDNDY3npM1/+tunucQXc7cndalJJ3HT8QVqQqVzetyTTAUJ7ZGgzXB0siZfSGjVzLKtIOI3Kd/wEy0HECZgbuxHhx6q8lM7d5OK7W/inyPTl8fXp7FlclXmdF7S29BLjZwOs13o8AlCWZRzjbifD9Fq4o7Ua9Yd4njYCdhILj/uhMy6TtIDsJSfcdW1+Qp9Ola40swVfwOX7t95/aUp0FAHVPYWp1eXZ1Vqq2IhqefSxdgs/mwAPJxDSg0go83cL8ukGNoWqQNBBErR5kXauWZhxjAcoDOvN9jzvJXQAluOZhqYJko5jlWneGD9wR4QjWWK0yuj4UeT7fT4tQnX93c35k+V8etF7mTzN1sf0Engda7fQcSRU0SGotMCAl0rCoqRHQQShRCebWFg1BA81ydLH6813Ku3mf7GL5df7aHVbjA6CgTE8xRv0bUnyNqSqPnx3K/4SOZ/2Hh4nr5gpdoxqDx9LfHp1f/f2OnnETMbrP9dXqx9oyhKVQTo9Ef5McRTPI0/w+s35KI6xJn9M9zn7Z4B3FMr5PZlePDy+vt1d3p9d3d6cPh/IPH4+vbm9mt1fXhLSh97F9GQt2/j8jj4a12rtzqjTrqummaAvdTn9I8DbE7qSU22Zpu55ruoMaTi//r9Njo4vaLOnF5jk3Xt5gVE+eX17uruczWaY3l+Qm1vaBAAY757egCSgfHnppfnj26SlPiCyTjhOKp5tWo2IEL7BG0j4z/Xretd5/cycyH9yfDlfg/hEU1yBv30yyeegxmeTf3x/n5y8zpYW4eYptbHC4v2L3uTy6vZ2djf5jwee/8sC87i7+/v7t9yq7v8AVwYjtTnHJ08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png;base64,iVBORw0KGgoAAAANSUhEUgAAAeEAAABpCAMAAAA6AGs9AAAAwFBMVEXpxq////8AAADtybLvy7TyzrbuyrKFcWToxa7VtaDiwKrdvKbhv6nxzLXJq5fWtqHAo5BdT0aulIOSfG7q6uojIyM1LShJPjfOr5txYFW5nYuljHw7MixRRT3Fp5QtJiJJSUl8aV0gGxhCODH19fXCwsJmV03MzMyMd2kNCwpMQTkZFRNpWU9WVlY6Ojrs7OyTk5Pf398sLCw2NjZlZWVQUFBEREStra2goKCchXVsbGwlHxwaGhq5ubmDg4N5eXkD/nnhAAAf60lEQVR4nO2diXqiyhKAGZodBcFEAUWDRiNqEs1iQszy/m91q6pBQZ3ELdu5U/e7c2ZcEPrvrqqurq4W/ny7nJ9MpxcXvd7Lw+Pk9e3p7n52dXP6/Pwcg4gkcfz8fHpzezU7u3x6e508vPR6FxcX05Pz77713yDCt/zq+fXJyfTiYfL2dHl/BjxTkrvJ883t7P7y7m3yCLCvr//h3ixfTPh8+gID9en+9iN8MH5HnU6nXQNpzzsfdoH49v4JRndv+rXP8wvkawjDgH15fJtt4hS3m2HfV9VB0nCDiuWZhiL/XQTTawVuI6kO1GjsdNujDVc8vXx96F1M/41pLp9LGLTxxePb5dnNc4HBqN0dOmM1cS1dt03T0JgkKYqkMBDhA4GPKPBpSZIEo2Tauu4Fieo79eYK7dOr+7vJC6jv/3fSn0b4BNTx3dqo7Y4HrhtYtibLEif6IdIPgUP3kGRZs3Fwq0575RdvLkF5/z/r7uMTnl70Hu+KZEf1flRtVAxQszBWD8f6DmtU5XqQDCKnVryH2Ruo7uujP+3PlyMShlnPy+vd7CZHtlZ3ooal2yUNyCqfgPUvrEE/GKDBg6ofdttL0uCO3U160/8vxX0kwicvk7dZwYEaqqCNTQmU8aeM2K1Ag8UuM73iJn6zcG9nT5OHi+M8+M+XHOETDDvs7ISCl/yWG7biPIyqrkf6+LvQFoUppLy1VkP16wVv7AoU9/Q/prjPpwgRKC5eSQlf997Obrg6e766f+udbHOxk97k7mxJt10fVyu6baCp/W6sGwQ4s5Ktt6r+sLYEPbo9u3t9+G8o7vPp5PIqnbWcnr1e8GciwueT4mwG5Onl3YutaOXYqboVW5E/ZPvdwxoUN0y0zFbQUIcFxT17mjz2fvd4fjxbYXhJlggJP/LeHEbqYKBG/cxmPW7s1+fT3uPl8iodUMoBzH22cqQUBkNclj4f5EeCFhoUdwVm0t2C4r59Ao97GwX20+ScQxSbY3VQrapRyMfpHyI8QVD9wDYwjCApmmkH3DOZrXgj59cXk8tZNtxHtVB1SSlvOS5ZKem2283hwPwyr/oDgQcWQHFXwOXOKe745uzyafLyqzT3lMbvMPFMgQePDLtRh1fuzoEwAnb0vMfLmGwE1Akectd4eM0N3a7qtszy1nBRJDtTDu0fg5iEK24rcKN6QcnFs7vXx4eL38D5Au93XMkbSUVmVXjx7Y/wAv9JZJhCFrUnky1k/IjfB728VPFzR23o4CnvalGZh+O+Wq2CP9c1joKmcPlDDTxNrWRmNQZ+uBIXO718ffnRgW4E3PTkfBOwlivIrY4ovgh3AFgSmKl2o6KBZJoKE4qLh7uz0wxu3W+gWpb2aU0DOkwcyIrcgCu5x3a4zMDL/euAqzPUcKbuuYN+vdYpcL4C5f36cHHy80Ldr6CFV/SiNBB9SYK2vkPCBgywmiiG8srDlrq5B3SSwFN2UsvFX0SVUYVfYBa0W//I3pYJo66VPqIiS7ZZ0EjwCkOts/31MFgik+au9gvBEpIbXKh8fPk5HhkY2spKiyqRKNqKsSCsDNBOrxAWUsJxqDbMPfRyQeC3xFCjv8FVu2Vgjm5d3vjvP4tmNlxd5YSVCncj1axTK2aVniLSd74+zq3K8OQ6Ll+FzQ1LlfEV2GpMOZl+pWN2fZImxUze7mZcw1ZWXBtpLIoeKyHhSyQMY7om1ssrD4iEO4MWOtn7tHvhBxO4i4DugsFEtCkLht8dNCq6xpudlXTddbV9L28u9AKrZmHo0OZXtmrpCyNvXwcPA90MA92eW42c4epCJV38lBJOcHDj4vTJCWadnB8KHa5wfX0NFwOkPUpyuru8P5vdrmfFrBF2mkDYWBJWRYcGVkEM8C278lECVGiFxbSf1ImwmSp/GmqyS+qisS8CEygO8fLUkxw3QM4+6iSmY1s0XBcdvNKBT8HSebTeClw3icKa+I4831wh8rfX1wnI4+PDy0uP8ssuYMBPsQ9gN8C/Ti9S6b28PDw+PuLnAebbE+Cc3Z6uRaM2yRrhriNaSPgSCWuCFIk+wFx5ICRcW31xv6bR4SbGnLAJhq0uC6W22EmiWIwtRWAuTKFEcvn2E9Q2TQk9SBEvDmYXzBA8IbcJogUOXoCgF9c/zPXGhUpFoZVKwQvc5J2Ek+NLPK/VnTQrJmjZgiw74tILyURq+6uEVbG5OoKQcPs4hJftS54WwIaLz02pAmNPYeYI5sjwY8G+7Y6eVgiX10JUxiz7QYU7eNhxmDeHwb14GF3nFuFw/YTDGv6XJZxU3EYVeTvDereJGWajeK80QzEejTrzdq3ZrdfD0Bn7UTVxA0vXdds2S4amUGCDVtoZ6sfWypNIsQqvaUvCvlgVm6s3T4QPbgIUBRuaT5Ey2JqDLADJSJfhXVdO0FzsKTa04pjrAnFAyhl9ryq0O7xRp8uWcgpJcelNsP4toCOX95r+rUs6tBWJJyKg5fY8q1UJAlDqLqCvVgeqqkaRPx5DHyDpw1/9CATeUKtJAz/owhcqlZblebpZ0mCWjgkxUprltK590LEhfZUXCYBWFoQFJNwQa6sNrMFXO+Yxnh10hBhX6CZkvB8YZkA4thj+2YJO2NaZIuwd6cp8abmGATN6Cc18xGgIpxMJ0GXzlDCa7bAM6gSMdTIe9pO9fbCV+1j9N2fO/1QwCULKpJymFpalnNDA5J9n26c4se4GwmUAWiA8Ft2sbZZChO1j9G/oQUASm5FCWw6oSK2Pr5gxaAmwzMODnCAy84lEoCMOCwkPJNTaMdfH+NfU5JA7NsLP0VwXzOdI3dmNZ5KiaXm/QTJs2y4Vgr+maRqfn9rCmhsIy2IAhIWUMBPKfXhhI2GyagcL+OqplWXoArnYMmMYwzhrq8pem5jvLzgYweoSudTac+bIecwfwOySC09CUUloE7kPb7e8AIa3szqR+OAXZTOJ+n2VLV9ww5HYGUZeRl0yo2a7Fkatz15LI8KrmJhYwdkpEr5HwuCOWeJ8NSRAI2C1c+wlEoUqlZRFHRvaGIoxughdU7Jr8Ochl0e7CpdHWyCauR/MOdDMG2VTZnxvRK+jF2qDuyKDiqnu8pyS53B/SE3xMTPMXKTUYae4P8ngk9fENxI2C4TpUT1xvjZckfCqk7bfTeAsporOrpOp69Ics+HBIHZ10BVrvWsnUXg8BS8ucqWIZmHkydW0YxW8ebDIMcyXQZ2jT0A9QquJox36mNLoYKhvJC50j4atrDZwxY5rPYoSOoPEWdzB50ltnTAYQyTMUsLwqCEQ7mwkvDqV3k9KNfRzJJqmVrmuBC3dsE0XdWd/3Y7sJGgE4EaNYUaY6W2cIC+NAw3X9EdK8JYwEruaIDdTwjisk60fVIE5njgP0K9LdQ/ZngR8JY+7fAJOA8VQkyScqednnMonJEBsIAy3WIGepYjifTqGw9gTR6utTBOtveeoBZFQj47dMKe0gHBLYjSMksXP7PdjNGIthhMicqDSabDCXXh8RUHr4AjZew0ZGr5Evje5eBj5CrduegX6Q81Q5Di7JCEf4+9ocN25xr31kQlPI6tFN2ggjnHKogjcXd7rcVcFCa/oQJg3ttBuIeEzUSwLch0Ix6txkSMS5r4WTuSr2cWh9cHZA+0h2tDz+dKlptv7uFw4QEHP57Q0NH7b5qqSHgCXWtK4uIAT8bKKb8htccSdeLMuNndQ07pnMlYRs4GPPzzibQx9DaPAWaBl6YHwh67w4ARLmqFpua5lH2NEbyAMnbCVjWEgLAvlbuyNqLcrfP8Qv59QPN5SrlTxR2KsWtkjYetj44Mxw4UnCkZg1GMfu4/dpFbiuhK/Tk41ND4ONjK+5FoPecQFRrPD0CyrEhCOOWFgtG6k/i7YQArCpP6ooJehkipmKhFm7SzQQvZ/EY0tp2NGGqRe2Kh6hLAaTg34pJZPuKkFRlZuDMuC3I31Of40zAHUxA08hmEe6ahuAsNAzzJ6hBQaZXxUlbEBWmdFDuL9XC4Fl0gUHjmDgUoqeSilk++BJDCNwixcgUeopBWvIzrSwg4LQn89eP++kKWtcufcXxhC0hUG+fb8PfprFg8n3KiulBYomahahV+tmQcjTgnDDK7iJpFf1TGI2AbCkiyKZynhZgy+CRBmJa8KpmTU9a2SdCTC0sYr4Fjq6g3e13F9oJ9EnT2NAlo/mIJRxMNXZA+9G+opeN25IQvRciBp8CMNS7e6oJblekbYANW9m/bA+XUaQZDhkvVlTxENMkkcOamTTA8qOJNAxwsJOwKMNnj+8OAGRsKmZLoOqOuaaqFWktSaBR2rjIRnRLgW6800JKEoVjLHWWtC/ufeK3qpMClpbHxD5hH5OvZhZo7pH839wgM4V0ElS676WJ0vbC4Fqp0BPkcanCCXL3UJWujEU09g9nwnOyzwn0qn2tSxpMWd1DQBVEbMY8BS3tMy4Qm7GEPEwRzhi/L4CGOICDfQGvsVRU41VdeD25OXhNsxdPysq4E+9XyyEmJ+xW0vUbx2unS7KsxT1UgN0vwx2XAT15D301ioeSnuyVJ/rp5FltCyE82FKQQEtAAA1AN0dEk3y4PMkG77WKij08kw6d409MHD4Rqud6QuIw7b9Mpoklz8f+oGCLxr1Q9dtk6XqedVE5e2XOypUjRcITwnwsvOpDArjdocRlhqUeh3Y+Phvt/cqg47YIVHs4LUnFlROOy7xuJJmBfV63U186KUANcQwR+RwUhEyB+ejzEXdOdO9pCWndOLkqnlTjV5Ag1Fgz/7/OeteLloaYTgZtCyFn6F9wlUI4cGhjnhrg9aehQ2dJqN+c4K4U7sDYvqgtyfQwlLFqni5m5B3z1kMbNEf65ceI6Cg4eBWL7GZWD+CozEpmVUovWQwftCwbIsYrnw2Hl2Q2zgwrvo8w/6SzOMfp8jt0bimGxFlavT5HBDSIRjULidxJLTa/X7HngeOcKj2AtXDQLlvR5EODV6zdXpuPxdO1uwPTMw0C5lK7PJqrELYApy1xedijxnJb08+u5apsIph6iersqiSXYlpSl2TGVBGNV9dGBrpFq6HywzrozQ1znhmXBFhOPYc9b6khIeRljhRjDUi9dl1nC4fYjwqMLcppO2N2s5iQJTxKYT9hN7t9spo8e8cL1pNYUoGXMMtDBBw5gp/o60WEkTKPgdm6SWdWmhpfnAPuyhyBDWAi33EKVuZG9BmHzpvXOneI/GLrwaDA0Wq7hfJkqaLqqwxeMoZbDArYYt75zjoVD0WaZEDtRGZHZZ6jfTiMCG0wqxUu4CRPAFF+fjQZb9SwGYIxB2SgVOZk0FwkqOsBh7/bXheiDhiAD765kPX0+YudVk42RovyRtnNo1qlE/HHabvknGNrZkClBGi1BlQ8aFb3Feyk2GU/HlSpwaaiVnN/YUImwUG9SeZ4SvhNuM8HgN5iGEmeZzA7ceZ/4OwuHhHutSTDEvMPexwCx3MUCVJv3TtHieVAFwJ9uMgIHTTljvNpuxGMoYUuMfHe4XqM0JZfEU+y+z44ENlr5I2E/jbEs5gDDT+vT40QYFtEJ4kZSEKUqUzKTkE5rS7CalmMC06+3sFnb+QGiqJLbrYd+PBpjGLwXZ4EwtEiWUonQWqzkKRUtlSTNDsWYbNTE00OdMxAPzWzYT1sXqgvDNkvCqtiDCq9i3+1GTb4hprAFGRJXMipUlrWTruXRErHbHBZMSuQyq1SRJXDfNQqQkRN2kFEROfgvixyUsyAYWjirzmmD4gmKqTncYWYvHZcLAqdWcZGHh0SRzpxqjYRVcvQxkCiw1tQNvbBNhb0H4dkHYita8dk54D32qmLVUgaU/yDCNkGmGiTnFOvTbeuQ7YVivd2vt9nw02iWlGOtdtmvN+jB0xtEgcSseFtajFGLlb3urjkx40yNrpVIh6U6Bh815t2iFA74WQevTYDY6w2FHjP3Sofe1mXCykfAmX3qwO2FFTwHLjLxN08I0cdXvh5+1L2DU7ob9SK02AsvkHi4Mrvy2t08n/JGA7fbTGyhhy3AjJkbW4ZEBVt9IWF8jrPIshZzIuYj9DkLrauBpeBLznPmnEP2Ad7OvYhlUrySltRWlbyfMtOWiiiwzpvuRJu+25fWvl95AuCU2dHGA8+Eb4TQjPBD7RyFMi7K4fKfwhdOPJMbdG3z7xnAYhrQPwM9kPB73aW9AGA5Bp+NGkXZnS6WOG3zCsdpo6XYJCOubVzG/TFbiesfLo95EOBDddcJV0dlEONqVMPei4xZ4HWXnb60/5zaUXCf0nGzTEBb7AOTcNoCytCw9XCZLrpNjhl7ZAGakzW2URNzE9BK3hRq8rCgH7FT+bGHK7qOadrUUCSsNMSgSlojwcBNhf9e+pqVYXVCP6WJsDGbSBzOJe6tsJpMvzR3hPWY/6Vdog1DaJ0pexU2qKgLvfMS6PwD9rWe1cXd8ts8Wpld3jaCuEqZnAm8uI3wqPCNhBmMuEbubfOmdCTMz9SLGuiR4DbfCa0gL6d6qT4l48A2Akoa7uHUstuIM67W/F5aP581hP0L1bZaE7yu8uS4aaKTarlkQlE6HhBWYbMPkU9dwJbqlYyLagrAAhBu0AzcvRHi8u9ZQXN62o0BO4xTF9z81ppVu7S0rplcJ3Oq4/u6obg99NQl0bhq+XXtznTfaETEnzCSpQtW1o4qBKx6WVyBsEOH2JsL9fTLj0oiW2N9UOeuropYAjG/jlvSgK8bO8D2TPXciUDdeWkz3WKR3vY7EA0XBToiJcMnDZY921CL3XBqLurUkHMswRYtbrjjfRNjZ72kbvDnnGzLrvj4uzWdLvIiSH9ab87/o77hTGzpRQnYFAygHjmnDtndM0GEmd2KSnRwTJDwGVdVsmKmHDuTMFif8LIyQsCnGFVccHZGwYqcF5qK1bcGsEse7z7IPkjTikSpwDRwzd7B2XkBeRl0H04otTV4cV7D7j4Kx2jXmqxh8h1t1hwVFlm6KS5brS3IoGpWMcCyOZMwWrASLUiqLzyHhcE8WTG6k8as1s8Jk+YunpswpbJNF/Y3qW7Nc8MCd2nuBtnnoJ3g0BXe/d9Hgy0SOXUQepwNja2E07kMj18xyXZSCAmH9+ITR9U+HsWp8b6wBbqUf1zbFtGjOhQ54K1H7G6soLQZ1u4nhkyRI5+5b6PD9CAsCzxcdb73iRIT7hTwLuSvKRDj+VMKgntPNG92jFBI4RHTLe6fF6ICfMlVRaqjOuzWURCrK66u45GEraXhG2bjLbF/CCt957Gwb+yDCxVm01BRllxMeccLeRsK052G4+y0uRfZ4zcD5UaqBHCDbKde0XpYsm5XGQB0P37PUXGKkjVq8YukG40ZbSitw7Es4TYEUu1vm9yo4cSk2sFET4SILwh0Zk4U2EFYOJiwwg+uc7w377y643CmA861Xkqgfdmt/876XqDvtZncYOn6EC1w6LWg20GPCoki00LVDC6SxwO52e7gUtNx24SWzjYQj5SPC5KTVt7+xjUIrTR374w/+ROHquyyVMHrSUPvd7Rc/wXBjoT7MYKDz/jw+xnmAnYfes4wWXkSJ5f6eLs+1t4pg0ibIgh1kekeUkzxhzLpAwqvPdwzCgqINhquVU3+dkPdNClyxK1QT7cMQ+HuDHUugYfmstH4WFtAKKiitloVltARK4qNyzVvcG6Y8FoY7s0YjJMyWYzglvFpQ6yiEUVX/Mh39rvBFD4FC4J6LZy6G9Wb749NVt6EfYyW8TmfedSWPHL7RFtvW2NqWDaUSt+Wq6OcIB5zwij+kUa2c47bPf0kWZy5Kho1q3KUM2z3H9gprJcuE+jgRky33smavBGJNHmwivGLZaV/1P8JbCbpSmBWarmcqJZh5wdgKB5Hfd+pbuGpFGSkC7nACGX5YCpKtlAohwl1ZFX3cwRsvCAfBWkEcrf6P8N7CFNzdAL4004ySaZo25iAuD0/2x7nEFcxcabfnIKCiR6Com6Cc08i+8yFhqlZSQAfztHCFsMsJr5RqMf4RPkSK8+HUX84OT14WtlQEykHlPcDzLBRNLqUJUM7HwSKKkLRWCDtyJI4FeUSE52UlJbyyEESnAKxVrP0nW8qOEQ+2FClLjmkHW+yZ5+VZC5m8DXGMhLWPCJv/CB8ie8e0FJuvPojjraJatAOwwoqvRLIv9nOEG9zTWnHNcb/zP8J7C7bqHtnmTA7SVIXGdnEwfoZGgfBAVJeERSAspYRXtpfa/wgfIsxS1WBnwpKZWWBjyzBRodwPiRKBizcWnQ2Ei9e0cUZW2/UW9xSWZtPh7hfNSN1PFDOVkmFo3E/5yemwecGjzHf9jhLw5Y5OY+sUIE64YIfHYiL3C4QTTri4z5Dpn014eSCGrNgwkcB5BE0kcGMuHpKAghMJSpgPnb4f8TBvxSvxxOqt9qX9HmHp4rDY1beP8/LdygXCjthAwkaRcGXVL6ACr59BODvUxrboUBtnzyjQqOn4VdcNWpR+sZbS+QuFtdK4SLJL2SlpWSkme6UuurIjhkvCymbCFP0+zlEe2SV5SoUX4MFUf9mmFo9OT29ub69ms9nZQmazq9vbm9ONXxi1u5g/F+i6aeyjGH+MUH1MHMC7HTtBhAvqV6qtEa5ywoOilsYDbI5DOF1ZN+l0uU3r6s9Xl28TOl6OzpuiA8dWTg+7PjmZZofBvT7dn264SjuMBo0K7u1VfuZJ9e+LwlNidqsLlBHOdwqpIwZyuIlwcYs438h+IGFgW5YNUMdq2FnhkR0QOd370LiTC6A9ebu8WbnyHA+t1xX5B+5beVeMJp0yu+O3iHBB/UoiER5+THh0EGEFzyPXK9X+MH8mZHwzu3yaHPWQVxzeFw+Tp8tZfmC3u47qenaJ7X/g6peLGSW7r7RSxbbBGuFhRpgyAFLCxSIA3O7P97hRPNtVFiqJWsxJfr6cvPQ+9UxXPP/x7Sz/m3HdH7g67Vn5DZylPVIlqOpiYXBKWEeiLtZLi5UHLKm5Tpiqc+5KGA8jB6WcOPnVsqunyePF9SeSXSP9Mnm9LAzocSOwtANP2P2hQoSL6MQYCXdLi2xaIBz/jfAOWlqRDFsPotxBvaCRX1+mJ99y5jbo7ovJ0/3V4mZGzTAKPNtQPv+Qqy+VdcKmOGrJXSQs5gi3Kqu7iXYgjCNXNt1BvqjDzdvDAU7U8UBf9B4vc6N5FEZJC4zIL3PC3hFaiPJzhJkndqwlYdy3JKmcsF94aF6z/kPCTCpLXpCEy0a8vZs8/AC2BQFP7C7nco+cJLCMX+dsbxTilCcMQ3PuyVQEHwk/5wiP17/5PmEmaabX8OvZ0H0Grdw7+UqLu4tcn/Qmd7MFZ9Targ7O9u/xtTcKcRrnCjzDoG7rUkqY7x/OCPe1tW/+NWqJillqVftLb/lq0pt+i8XdTaYXD085Jwyc7WpAYc/fap2VCni1/fypXQ2xZrOmWCsQHlmV1ZygvxPGFEMvUJdwz15/nFr+QE5eJne3OfPcVN2KKf2SOVVRaFabr28rJTB8tQXh0xzhsEjY3UgYPeYgWmyov72cXHyPs3ywoLN9d7YYz3FtOE4smyp7fD6X4wlFpgqEq2LdMGpi21zU4skINwtb1ikaVsgAoMmuqy6dqruHL53mfopML15e86O566sNS+Erk1/E6DChivVOfrZktyxBG4sjThhr4kmRWNP1gVvcXcR3OWaEcVnIc9XFdOj+9eHXw80JaO23WY5zHA7cis5+QyyM2R1Qv8WX4J7LUqNEVQ+x+jBLAnO9mDY/qpCyaRVJsysLzXx69tb7pYr5XTk/mT4+3d8uo3Hzbug3LB0PAv/J49mcLw//yYsiUPVhqhGPeTHSsvocnyXSIQXiUFHKcmvgZKGh09feL3OqdpTri97jXWFtsu1EVdeiqj4/cv6Mx0p06bgp3LKulUoG3aqAZ8WLM35Wi4JLt+N083sHFJQnK1iyByRsNYYLl3nS++72/zI56T2+3RczDuaO6gaWWZb3LN3yWYKH7DZNJgnL5YBRmFQ0iS3OPTQqq6UN5iHMEakCSFom9Pns6eW/qJnfFR7avpzl159HtTomlFA5D/YzrDQe0FmztWq3gDBuDnQ5PWE6GOafIDNDY3npM1/+tunucQXc7cndalJJ3HT8QVqQqVzetyTTAUJ7ZGgzXB0siZfSGjVzLKtIOI3Kd/wEy0HECZgbuxHhx6q8lM7d5OK7W/inyPTl8fXp7FlclXmdF7S29BLjZwOs13o8AlCWZRzjbifD9Fq4o7Ua9Yd4njYCdhILj/uhMy6TtIDsJSfcdW1+Qp9Ola40swVfwOX7t95/aUp0FAHVPYWp1eXZ1Vqq2IhqefSxdgs/mwAPJxDSg0go83cL8ukGNoWqQNBBErR5kXauWZhxjAcoDOvN9jzvJXQAluOZhqYJko5jlWneGD9wR4QjWWK0yuj4UeT7fT4tQnX93c35k+V8etF7mTzN1sf0Engda7fQcSRU0SGotMCAl0rCoqRHQQShRCebWFg1BA81ydLH6813Ku3mf7GL5df7aHVbjA6CgTE8xRv0bUnyNqSqPnx3K/4SOZ/2Hh4nr5gpdoxqDx9LfHp1f/f2OnnETMbrP9dXqx9oyhKVQTo9Ef5McRTPI0/w+s35KI6xJn9M9zn7Z4B3FMr5PZlePDy+vt1d3p9d3d6cPh/IPH4+vbm9mt1fXhLSh97F9GQt2/j8jj4a12rtzqjTrqummaAvdTn9I8DbE7qSU22Zpu55ruoMaTi//r9Njo4vaLOnF5jk3Xt5gVE+eX17uruczWaY3l+Qm1vaBAAY757egCSgfHnppfnj26SlPiCyTjhOKp5tWo2IEL7BG0j4z/Xretd5/cycyH9yfDlfg/hEU1yBv30yyeegxmeTf3x/n5y8zpYW4eYptbHC4v2L3uTy6vZ2djf5jwee/8sC87i7+/v7t9yq7v8AVwYjtTnHJ08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Timeline 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876800"/>
            <a:ext cx="7054958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F107D613-8EF2-411D-98E5-4C939E1EA015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81946069"/>
              </p:ext>
            </p:extLst>
          </p:nvPr>
        </p:nvGraphicFramePr>
        <p:xfrm>
          <a:off x="304800" y="200338"/>
          <a:ext cx="8686800" cy="64573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="" xmlns:a16="http://schemas.microsoft.com/office/drawing/2014/main" val="236617327"/>
                    </a:ext>
                  </a:extLst>
                </a:gridCol>
                <a:gridCol w="5638800">
                  <a:extLst>
                    <a:ext uri="{9D8B030D-6E8A-4147-A177-3AD203B41FA5}">
                      <a16:colId xmlns="" xmlns:a16="http://schemas.microsoft.com/office/drawing/2014/main" val="214133626"/>
                    </a:ext>
                  </a:extLst>
                </a:gridCol>
              </a:tblGrid>
              <a:tr h="24079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Cold War Timeline</a:t>
                      </a: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66243655"/>
                  </a:ext>
                </a:extLst>
              </a:tr>
              <a:tr h="3396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6670" algn="ctr"/>
                        </a:tabLst>
                      </a:pPr>
                      <a:r>
                        <a:rPr lang="en-US" sz="2400" dirty="0">
                          <a:effectLst/>
                        </a:rPr>
                        <a:t>Date 	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Event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280268945"/>
                  </a:ext>
                </a:extLst>
              </a:tr>
              <a:tr h="3396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March 5, 1946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Winston Churchill gives the Iron Curtain speech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765217888"/>
                  </a:ext>
                </a:extLst>
              </a:tr>
              <a:tr h="3396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June 26, 1948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Berlin Airlift begins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757747758"/>
                  </a:ext>
                </a:extLst>
              </a:tr>
              <a:tr h="3396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May 12, 1949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Berlin Airlift ends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022125195"/>
                  </a:ext>
                </a:extLst>
              </a:tr>
              <a:tr h="3396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June 25, 1950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Korean War begins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971439349"/>
                  </a:ext>
                </a:extLst>
              </a:tr>
              <a:tr h="3396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July 27, 1953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Korean War ends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734412438"/>
                  </a:ext>
                </a:extLst>
              </a:tr>
              <a:tr h="3396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November 1, 1955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Vietnam War begins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230549591"/>
                  </a:ext>
                </a:extLst>
              </a:tr>
              <a:tr h="3396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October 5, 1957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Sputnik is launched by the U.S.S.R.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491593786"/>
                  </a:ext>
                </a:extLst>
              </a:tr>
              <a:tr h="3396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April 12, 1961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The Soviet Union puts the first man in space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94296861"/>
                  </a:ext>
                </a:extLst>
              </a:tr>
              <a:tr h="3396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October 16 – 28, 1962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Cuban Missile Crisis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984940818"/>
                  </a:ext>
                </a:extLst>
              </a:tr>
              <a:tr h="3396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July 20, 1969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The U.S. places the first man on the moon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783385547"/>
                  </a:ext>
                </a:extLst>
              </a:tr>
              <a:tr h="3396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April 30, 1975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Vietnam War ends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00386175"/>
                  </a:ext>
                </a:extLst>
              </a:tr>
              <a:tr h="3396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December 25, 1979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The U.S.S.R. invades Afghanistan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30615927"/>
                  </a:ext>
                </a:extLst>
              </a:tr>
              <a:tr h="3396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November 9, 1989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The Berlin Wall collapses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70372135"/>
                  </a:ext>
                </a:extLst>
              </a:tr>
              <a:tr h="3396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December 25, 1991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The Soviet Union collapses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981452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76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03238"/>
            <a:ext cx="41148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Causes/Roots of the Conflict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610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/>
              <a:t>Include a chart that gives </a:t>
            </a:r>
            <a:r>
              <a:rPr lang="en-US" sz="4000" dirty="0" smtClean="0"/>
              <a:t>3</a:t>
            </a:r>
          </a:p>
          <a:p>
            <a:pPr marL="0" indent="0">
              <a:buNone/>
            </a:pPr>
            <a:r>
              <a:rPr lang="en-US" sz="4000" dirty="0" smtClean="0"/>
              <a:t>   characteristics </a:t>
            </a:r>
            <a:r>
              <a:rPr lang="en-US" sz="4000" dirty="0"/>
              <a:t>of </a:t>
            </a:r>
            <a:r>
              <a:rPr lang="en-US" sz="4000" dirty="0" smtClean="0"/>
              <a:t>communism &amp;</a:t>
            </a:r>
          </a:p>
          <a:p>
            <a:pPr marL="0" indent="0">
              <a:buNone/>
            </a:pPr>
            <a:r>
              <a:rPr lang="en-US" sz="4000" dirty="0" smtClean="0"/>
              <a:t>   3 characteristics </a:t>
            </a:r>
            <a:r>
              <a:rPr lang="en-US" sz="4000" dirty="0"/>
              <a:t>of capitalism </a:t>
            </a:r>
          </a:p>
          <a:p>
            <a:r>
              <a:rPr lang="en-US" sz="4000" dirty="0"/>
              <a:t>Answer the following essential </a:t>
            </a:r>
            <a:r>
              <a:rPr lang="en-US" sz="4000" dirty="0" smtClean="0"/>
              <a:t>questions</a:t>
            </a:r>
            <a:r>
              <a:rPr lang="en-US" sz="4000" dirty="0"/>
              <a:t>:</a:t>
            </a:r>
          </a:p>
          <a:p>
            <a:pPr lvl="1"/>
            <a:r>
              <a:rPr lang="en-US" sz="3800" dirty="0"/>
              <a:t>Why were the US and USSR allies during WWII? </a:t>
            </a:r>
          </a:p>
          <a:p>
            <a:pPr lvl="1"/>
            <a:r>
              <a:rPr lang="en-US" sz="3800" dirty="0" smtClean="0"/>
              <a:t>How </a:t>
            </a:r>
            <a:r>
              <a:rPr lang="en-US" sz="3800" dirty="0"/>
              <a:t>did the end of WWII lead to the start of the Cold War? </a:t>
            </a:r>
          </a:p>
          <a:p>
            <a:pPr lvl="1"/>
            <a:r>
              <a:rPr lang="en-US" sz="3800" dirty="0" smtClean="0"/>
              <a:t>Why </a:t>
            </a:r>
            <a:r>
              <a:rPr lang="en-US" sz="3800" dirty="0"/>
              <a:t>would the former allies divide </a:t>
            </a:r>
            <a:r>
              <a:rPr lang="en-US" sz="3800" dirty="0" smtClean="0"/>
              <a:t>Berlin</a:t>
            </a:r>
            <a:r>
              <a:rPr lang="en-US" sz="3800" dirty="0"/>
              <a:t>, Germany, Korea, </a:t>
            </a:r>
            <a:r>
              <a:rPr lang="en-US" sz="3800" dirty="0" err="1"/>
              <a:t>etc</a:t>
            </a:r>
            <a:r>
              <a:rPr lang="en-US" sz="3800" dirty="0"/>
              <a:t>?</a:t>
            </a:r>
          </a:p>
          <a:p>
            <a:pPr lvl="1"/>
            <a:r>
              <a:rPr lang="en-US" sz="3800" dirty="0"/>
              <a:t>What was brinkmanship?</a:t>
            </a:r>
          </a:p>
          <a:p>
            <a:pPr lvl="1"/>
            <a:r>
              <a:rPr lang="en-US" sz="3800" dirty="0"/>
              <a:t>What role did nuclear </a:t>
            </a:r>
            <a:r>
              <a:rPr lang="en-US" sz="3800" dirty="0" smtClean="0"/>
              <a:t>weapons/arms </a:t>
            </a:r>
            <a:r>
              <a:rPr lang="en-US" sz="3800" dirty="0"/>
              <a:t>race play in the beginning of the Cold War?</a:t>
            </a:r>
          </a:p>
          <a:p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441822"/>
              </p:ext>
            </p:extLst>
          </p:nvPr>
        </p:nvGraphicFramePr>
        <p:xfrm>
          <a:off x="5410200" y="302895"/>
          <a:ext cx="3429000" cy="2289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/>
                <a:gridCol w="1714500"/>
              </a:tblGrid>
              <a:tr h="33164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Capitalism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Communism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6413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Iron Curtain &amp; Geography of the War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9154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Color </a:t>
            </a:r>
            <a:r>
              <a:rPr lang="en-US" sz="3200" dirty="0"/>
              <a:t>the United States </a:t>
            </a:r>
            <a:r>
              <a:rPr lang="en-US" sz="3200" dirty="0" smtClean="0"/>
              <a:t>green, the </a:t>
            </a:r>
            <a:r>
              <a:rPr lang="en-US" sz="3200" dirty="0"/>
              <a:t>USSR </a:t>
            </a:r>
            <a:r>
              <a:rPr lang="en-US" sz="3200" dirty="0" smtClean="0"/>
              <a:t>red, and the water blue. </a:t>
            </a:r>
            <a:endParaRPr lang="en-US" sz="3200" dirty="0"/>
          </a:p>
          <a:p>
            <a:r>
              <a:rPr lang="en-US" sz="3200" dirty="0"/>
              <a:t>Draw </a:t>
            </a:r>
            <a:r>
              <a:rPr lang="en-US" sz="3200" dirty="0" smtClean="0"/>
              <a:t>and </a:t>
            </a:r>
            <a:r>
              <a:rPr lang="en-US" sz="3200" dirty="0"/>
              <a:t>label the Iron Curtain </a:t>
            </a:r>
            <a:r>
              <a:rPr lang="en-US" sz="3200" dirty="0" smtClean="0"/>
              <a:t>in purple. </a:t>
            </a:r>
            <a:r>
              <a:rPr lang="en-US" sz="3200" i="1" dirty="0" smtClean="0"/>
              <a:t>Entry 5 can help!</a:t>
            </a:r>
            <a:endParaRPr lang="en-US" sz="3200" i="1" dirty="0"/>
          </a:p>
          <a:p>
            <a:r>
              <a:rPr lang="en-US" sz="3200" dirty="0" smtClean="0"/>
              <a:t>Use orange to color in the </a:t>
            </a:r>
            <a:r>
              <a:rPr lang="en-US" sz="3200" dirty="0"/>
              <a:t>furthest extent the Soviet influence reached in Eastern Europe &amp; Asia </a:t>
            </a:r>
            <a:r>
              <a:rPr lang="en-US" sz="3200" dirty="0" smtClean="0"/>
              <a:t>(east of the Iron Curtain, Korea, Vietnam &amp; China) </a:t>
            </a:r>
          </a:p>
          <a:p>
            <a:r>
              <a:rPr lang="en-US" sz="3200" dirty="0" smtClean="0"/>
              <a:t>Label </a:t>
            </a:r>
            <a:r>
              <a:rPr lang="en-US" sz="3200" dirty="0"/>
              <a:t>the following “hot spots” of the war on the map: Cuban Missile Crisis, Korean War, Vietnam War, Soviet Invasion of Afghanistan, Berlin </a:t>
            </a:r>
            <a:r>
              <a:rPr lang="en-US" sz="3200" dirty="0" smtClean="0"/>
              <a:t>Blockade/Airlift/Wall. You will need to create a key for this! </a:t>
            </a:r>
          </a:p>
          <a:p>
            <a:pPr marL="0" indent="0" algn="ctr">
              <a:buNone/>
            </a:pPr>
            <a:r>
              <a:rPr lang="en-US" sz="3200" b="1" i="1" dirty="0" smtClean="0"/>
              <a:t>Use pages 18 &amp; </a:t>
            </a:r>
            <a:r>
              <a:rPr lang="en-US" sz="3200" b="1" i="1" dirty="0"/>
              <a:t>19 in the atlas for help! </a:t>
            </a:r>
            <a:endParaRPr lang="en-US" sz="3200" b="1" dirty="0"/>
          </a:p>
          <a:p>
            <a:r>
              <a:rPr lang="en-US" sz="3200" dirty="0" smtClean="0"/>
              <a:t>Write </a:t>
            </a:r>
            <a:r>
              <a:rPr lang="en-US" sz="3200" dirty="0"/>
              <a:t>a short description 1-2 sentences describing the Iron Curtain – what was it? Why was it important? What did it separate?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Cuban Missile Crisis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54373"/>
            <a:ext cx="8229600" cy="5715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 three to four sentences, explain what happened during the Cuban Missile Crisis. You must include the </a:t>
            </a:r>
            <a:r>
              <a:rPr lang="en-US" sz="3600" b="1" dirty="0" smtClean="0"/>
              <a:t>who, what, when, where, why, and how!</a:t>
            </a:r>
          </a:p>
          <a:p>
            <a:r>
              <a:rPr lang="en-US" sz="3600" dirty="0" smtClean="0"/>
              <a:t>In one to two sentences, explain the significance of the Cuban Missile Crisis. </a:t>
            </a:r>
            <a:r>
              <a:rPr lang="en-US" sz="3600" i="1" dirty="0" smtClean="0"/>
              <a:t>Why was it such an important and scary time? 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75314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Hot Spots: Korean &amp; Vietnam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93427" y="990600"/>
            <a:ext cx="8704997" cy="5715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 three to five sentences, explain what happened during the Korean War. </a:t>
            </a:r>
            <a:r>
              <a:rPr lang="en-US" sz="3200" i="1" dirty="0" smtClean="0"/>
              <a:t>Be sure to include the who, what, when, where, why, and how! Also, you should have a sentence about the recent developments concerning the end of the war. </a:t>
            </a:r>
          </a:p>
          <a:p>
            <a:r>
              <a:rPr lang="en-US" sz="3200" dirty="0"/>
              <a:t>In three to five sentences, explain what happened during the </a:t>
            </a:r>
            <a:r>
              <a:rPr lang="en-US" sz="3200" dirty="0" smtClean="0"/>
              <a:t>Vietnam War</a:t>
            </a:r>
            <a:r>
              <a:rPr lang="en-US" sz="3200" dirty="0"/>
              <a:t>. </a:t>
            </a:r>
            <a:r>
              <a:rPr lang="en-US" sz="3200" i="1" dirty="0"/>
              <a:t>Be sure to include the who, what, when, where, why, and how! Also, you should have a sentence about the </a:t>
            </a:r>
            <a:r>
              <a:rPr lang="en-US" sz="3200" i="1" dirty="0" smtClean="0"/>
              <a:t>U.S. Homefront during this conflict. </a:t>
            </a:r>
          </a:p>
          <a:p>
            <a:r>
              <a:rPr lang="en-US" sz="3200" dirty="0" smtClean="0"/>
              <a:t>Create a Venn diagram showcasing three similarities and three differences between the Korean and Vietnam Wars. </a:t>
            </a:r>
            <a:endParaRPr lang="en-US" sz="3200" dirty="0"/>
          </a:p>
          <a:p>
            <a:endParaRPr lang="en-US" sz="3200" i="1" dirty="0" smtClean="0"/>
          </a:p>
        </p:txBody>
      </p:sp>
    </p:spTree>
    <p:extLst>
      <p:ext uri="{BB962C8B-B14F-4D97-AF65-F5344CB8AC3E}">
        <p14:creationId xmlns:p14="http://schemas.microsoft.com/office/powerpoint/2010/main" val="204956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1982</TotalTime>
  <Words>852</Words>
  <Application>Microsoft Office PowerPoint</Application>
  <PresentationFormat>On-screen Show (4:3)</PresentationFormat>
  <Paragraphs>88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Franklin Gothic Book</vt:lpstr>
      <vt:lpstr>Georgia</vt:lpstr>
      <vt:lpstr>Mistral</vt:lpstr>
      <vt:lpstr>Perpetua</vt:lpstr>
      <vt:lpstr>Times New Roman</vt:lpstr>
      <vt:lpstr>Wingdings 2</vt:lpstr>
      <vt:lpstr>Equity</vt:lpstr>
      <vt:lpstr>Warm Up </vt:lpstr>
      <vt:lpstr>Cold War Flip Chart  - Basic Requirements </vt:lpstr>
      <vt:lpstr>COVER</vt:lpstr>
      <vt:lpstr>Timeline</vt:lpstr>
      <vt:lpstr>PowerPoint Presentation</vt:lpstr>
      <vt:lpstr>Causes/Roots of the Conflict </vt:lpstr>
      <vt:lpstr>Iron Curtain &amp; Geography of the War </vt:lpstr>
      <vt:lpstr>Cuban Missile Crisis  </vt:lpstr>
      <vt:lpstr>Hot Spots: Korean &amp; Vietnam </vt:lpstr>
      <vt:lpstr>Special Interest </vt:lpstr>
      <vt:lpstr>End of the Cold War &amp; the Fall of the U.S.S.R.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War I Flip Chart  - Basic Requirements</dc:title>
  <dc:creator>lsniegowski</dc:creator>
  <cp:lastModifiedBy>lgreene4</cp:lastModifiedBy>
  <cp:revision>38</cp:revision>
  <cp:lastPrinted>2018-05-02T19:15:25Z</cp:lastPrinted>
  <dcterms:created xsi:type="dcterms:W3CDTF">2015-02-23T21:05:22Z</dcterms:created>
  <dcterms:modified xsi:type="dcterms:W3CDTF">2018-05-02T19:24:25Z</dcterms:modified>
</cp:coreProperties>
</file>