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7" r:id="rId3"/>
    <p:sldId id="257" r:id="rId4"/>
    <p:sldId id="268" r:id="rId5"/>
    <p:sldId id="258" r:id="rId6"/>
    <p:sldId id="269" r:id="rId7"/>
    <p:sldId id="259" r:id="rId8"/>
    <p:sldId id="260" r:id="rId9"/>
    <p:sldId id="265" r:id="rId10"/>
    <p:sldId id="266" r:id="rId11"/>
    <p:sldId id="262" r:id="rId12"/>
    <p:sldId id="270" r:id="rId13"/>
    <p:sldId id="271" r:id="rId14"/>
    <p:sldId id="272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9D635-2637-E94A-8BCC-60A699AA65B7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94ECD-A80E-E34A-846D-3B8167842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04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9132E-59E0-0D48-A48D-F06528F95B76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65515-A997-3142-8D2E-D77799CCB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4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</a:t>
            </a:r>
            <a:r>
              <a:rPr lang="en-US" dirty="0" err="1" smtClean="0"/>
              <a:t>BxMGtsGmwVg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65515-A997-3142-8D2E-D77799CCBC7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52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59FF-492E-7944-8627-8140BDF1CB1E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A877-622D-C148-840D-ECEF0C21B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27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59FF-492E-7944-8627-8140BDF1CB1E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A877-622D-C148-840D-ECEF0C21B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59FF-492E-7944-8627-8140BDF1CB1E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A877-622D-C148-840D-ECEF0C21B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52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59FF-492E-7944-8627-8140BDF1CB1E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A877-622D-C148-840D-ECEF0C21B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24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59FF-492E-7944-8627-8140BDF1CB1E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A877-622D-C148-840D-ECEF0C21B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14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59FF-492E-7944-8627-8140BDF1CB1E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A877-622D-C148-840D-ECEF0C21B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0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59FF-492E-7944-8627-8140BDF1CB1E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A877-622D-C148-840D-ECEF0C21B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86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59FF-492E-7944-8627-8140BDF1CB1E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A877-622D-C148-840D-ECEF0C21B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0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59FF-492E-7944-8627-8140BDF1CB1E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A877-622D-C148-840D-ECEF0C21B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0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59FF-492E-7944-8627-8140BDF1CB1E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A877-622D-C148-840D-ECEF0C21B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9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59FF-492E-7944-8627-8140BDF1CB1E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A877-622D-C148-840D-ECEF0C21B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1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59FF-492E-7944-8627-8140BDF1CB1E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A877-622D-C148-840D-ECEF0C21B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57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59FF-492E-7944-8627-8140BDF1CB1E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A877-622D-C148-840D-ECEF0C21B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5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58B559FF-492E-7944-8627-8140BDF1CB1E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2FF1A877-622D-C148-840D-ECEF0C21B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20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8B559FF-492E-7944-8627-8140BDF1CB1E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2FF1A877-622D-C148-840D-ECEF0C21B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55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547" y="1449146"/>
            <a:ext cx="8509518" cy="2971051"/>
          </a:xfrm>
        </p:spPr>
        <p:txBody>
          <a:bodyPr/>
          <a:lstStyle/>
          <a:p>
            <a:r>
              <a:rPr lang="en-US" dirty="0" smtClean="0"/>
              <a:t>The Encomienda System:</a:t>
            </a:r>
            <a:br>
              <a:rPr lang="en-US" dirty="0" smtClean="0"/>
            </a:br>
            <a:r>
              <a:rPr lang="en-US" sz="4000" dirty="0" smtClean="0"/>
              <a:t>Life in the Spanish Colonies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 down the </a:t>
            </a:r>
            <a:r>
              <a:rPr lang="en-US" sz="2400" b="1" u="sng" dirty="0" smtClean="0">
                <a:solidFill>
                  <a:srgbClr val="00B0F0"/>
                </a:solidFill>
              </a:rPr>
              <a:t>BLUE</a:t>
            </a:r>
            <a:r>
              <a:rPr lang="en-US" dirty="0" smtClean="0"/>
              <a:t> information on your Guided Notes sheet!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89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Colonial Class 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69" y="2222287"/>
            <a:ext cx="8472196" cy="404788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b="1" dirty="0" err="1">
                <a:solidFill>
                  <a:srgbClr val="00B0F0"/>
                </a:solidFill>
                <a:ea typeface="ＭＳ Ｐゴシック" panose="020B0600070205080204" pitchFamily="34" charset="-128"/>
              </a:rPr>
              <a:t>Peninsulares</a:t>
            </a:r>
            <a:r>
              <a:rPr lang="en-US" altLang="en-US" sz="2800" b="1" dirty="0">
                <a:solidFill>
                  <a:srgbClr val="00B0F0"/>
                </a:solidFill>
                <a:ea typeface="ＭＳ Ｐゴシック" panose="020B0600070205080204" pitchFamily="34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dirty="0">
                <a:solidFill>
                  <a:srgbClr val="00B0F0"/>
                </a:solidFill>
                <a:ea typeface="ＭＳ Ｐゴシック" panose="020B0600070205080204" pitchFamily="34" charset="-128"/>
              </a:rPr>
              <a:t>People born in Spain; owned the land; ran </a:t>
            </a:r>
            <a:r>
              <a:rPr lang="en-US" altLang="en-US" sz="2400" b="1" dirty="0" smtClean="0">
                <a:solidFill>
                  <a:srgbClr val="00B0F0"/>
                </a:solidFill>
                <a:ea typeface="ＭＳ Ｐゴシック" panose="020B0600070205080204" pitchFamily="34" charset="-128"/>
              </a:rPr>
              <a:t>government </a:t>
            </a:r>
            <a:endParaRPr lang="en-US" altLang="ja-JP" sz="2400" b="1" dirty="0">
              <a:solidFill>
                <a:srgbClr val="00B0F0"/>
              </a:solidFill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F2F2F2"/>
                </a:solidFill>
                <a:ea typeface="ＭＳ Ｐゴシック" panose="020B0600070205080204" pitchFamily="34" charset="-128"/>
              </a:rPr>
              <a:t>Creoles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F2F2F2"/>
                </a:solidFill>
                <a:ea typeface="ＭＳ Ｐゴシック" panose="020B0600070205080204" pitchFamily="34" charset="-128"/>
              </a:rPr>
              <a:t>Born to Spanish parents in the Americas</a:t>
            </a:r>
          </a:p>
          <a:p>
            <a:pPr>
              <a:lnSpc>
                <a:spcPct val="90000"/>
              </a:lnSpc>
            </a:pPr>
            <a:r>
              <a:rPr lang="en-US" altLang="en-US" sz="2800" b="1" dirty="0" err="1">
                <a:solidFill>
                  <a:srgbClr val="00B0F0"/>
                </a:solidFill>
                <a:ea typeface="ＭＳ Ｐゴシック" panose="020B0600070205080204" pitchFamily="34" charset="-128"/>
              </a:rPr>
              <a:t>Mesitzos</a:t>
            </a:r>
            <a:r>
              <a:rPr lang="en-US" altLang="en-US" sz="2800" b="1" dirty="0">
                <a:solidFill>
                  <a:srgbClr val="00B0F0"/>
                </a:solidFill>
                <a:ea typeface="ＭＳ Ｐゴシック" panose="020B0600070205080204" pitchFamily="34" charset="-128"/>
              </a:rPr>
              <a:t> &amp; Mulattoes </a:t>
            </a:r>
            <a:r>
              <a:rPr lang="en-US" altLang="en-US" sz="2800" dirty="0" smtClean="0">
                <a:solidFill>
                  <a:srgbClr val="F2F2F2"/>
                </a:solidFill>
                <a:ea typeface="ＭＳ Ｐゴシック" panose="020B0600070205080204" pitchFamily="34" charset="-128"/>
              </a:rPr>
              <a:t>(mixed) </a:t>
            </a:r>
            <a:endParaRPr lang="en-US" altLang="en-US" sz="2800" dirty="0">
              <a:solidFill>
                <a:srgbClr val="F2F2F2"/>
              </a:solidFill>
              <a:ea typeface="ＭＳ Ｐゴシック" panose="020B0600070205080204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F2F2F2"/>
                </a:solidFill>
                <a:ea typeface="ＭＳ Ｐゴシック" panose="020B0600070205080204" pitchFamily="34" charset="-128"/>
              </a:rPr>
              <a:t>People with Spanish and Indian/African parents</a:t>
            </a:r>
          </a:p>
          <a:p>
            <a:pPr>
              <a:lnSpc>
                <a:spcPct val="90000"/>
              </a:lnSpc>
            </a:pPr>
            <a:r>
              <a:rPr lang="en-US" altLang="en-US" sz="2800" b="1" dirty="0">
                <a:solidFill>
                  <a:srgbClr val="00B0F0"/>
                </a:solidFill>
                <a:ea typeface="ＭＳ Ｐゴシック" panose="020B0600070205080204" pitchFamily="34" charset="-128"/>
              </a:rPr>
              <a:t>Native Americans &amp; Enslaved Africans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6996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POINT? (EFFECTS)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2222287"/>
            <a:ext cx="8229600" cy="3636510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</a:t>
            </a:r>
            <a:r>
              <a:rPr lang="en-US" sz="3200" dirty="0"/>
              <a:t>E</a:t>
            </a:r>
            <a:r>
              <a:rPr lang="en-US" sz="3200" dirty="0" smtClean="0"/>
              <a:t>ncomienda system allowed the Spanish to </a:t>
            </a:r>
            <a:r>
              <a:rPr lang="en-US" sz="3200" b="1" dirty="0" smtClean="0">
                <a:solidFill>
                  <a:srgbClr val="00B0F0"/>
                </a:solidFill>
              </a:rPr>
              <a:t>MAKE MONEY </a:t>
            </a:r>
            <a:r>
              <a:rPr lang="en-US" sz="3200" dirty="0" smtClean="0"/>
              <a:t>and use </a:t>
            </a:r>
            <a:r>
              <a:rPr lang="en-US" sz="3200" b="1" dirty="0" smtClean="0">
                <a:solidFill>
                  <a:srgbClr val="00B0F0"/>
                </a:solidFill>
              </a:rPr>
              <a:t>FREE </a:t>
            </a:r>
            <a:r>
              <a:rPr lang="en-US" sz="3200" b="1" u="sng" dirty="0" smtClean="0">
                <a:solidFill>
                  <a:srgbClr val="00B0F0"/>
                </a:solidFill>
              </a:rPr>
              <a:t>LABOR </a:t>
            </a:r>
            <a:r>
              <a:rPr lang="en-US" sz="3200" b="1" dirty="0" smtClean="0">
                <a:solidFill>
                  <a:srgbClr val="00B0F0"/>
                </a:solidFill>
              </a:rPr>
              <a:t> to grow crops.</a:t>
            </a:r>
            <a:r>
              <a:rPr lang="en-US" sz="3200" dirty="0" smtClean="0"/>
              <a:t> </a:t>
            </a:r>
            <a:endParaRPr lang="en-US" sz="3200" dirty="0"/>
          </a:p>
          <a:p>
            <a:r>
              <a:rPr lang="en-US" sz="3200" dirty="0" smtClean="0"/>
              <a:t>Spanish are able to take over much of the </a:t>
            </a:r>
            <a:r>
              <a:rPr lang="en-US" sz="3200" b="1" dirty="0" smtClean="0">
                <a:solidFill>
                  <a:srgbClr val="00B0F0"/>
                </a:solidFill>
              </a:rPr>
              <a:t>New </a:t>
            </a:r>
            <a:r>
              <a:rPr lang="en-US" sz="3200" b="1" dirty="0">
                <a:solidFill>
                  <a:srgbClr val="00B0F0"/>
                </a:solidFill>
              </a:rPr>
              <a:t>W</a:t>
            </a:r>
            <a:r>
              <a:rPr lang="en-US" sz="3200" b="1" dirty="0" smtClean="0">
                <a:solidFill>
                  <a:srgbClr val="00B0F0"/>
                </a:solidFill>
              </a:rPr>
              <a:t>orld </a:t>
            </a:r>
            <a:r>
              <a:rPr lang="en-US" sz="3200" b="1" dirty="0" smtClean="0">
                <a:solidFill>
                  <a:srgbClr val="00B0F0"/>
                </a:solidFill>
              </a:rPr>
              <a:t>BECAUSE </a:t>
            </a:r>
            <a:r>
              <a:rPr lang="en-US" sz="3200" dirty="0" smtClean="0"/>
              <a:t>of the </a:t>
            </a:r>
            <a:r>
              <a:rPr lang="en-US" sz="3200" dirty="0" err="1"/>
              <a:t>E</a:t>
            </a:r>
            <a:r>
              <a:rPr lang="en-US" sz="3200" dirty="0" err="1" smtClean="0"/>
              <a:t>ncomiendas</a:t>
            </a:r>
            <a:r>
              <a:rPr lang="en-US" sz="3200" dirty="0" smtClean="0"/>
              <a:t> </a:t>
            </a:r>
          </a:p>
          <a:p>
            <a:endParaRPr lang="en-US" sz="32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588" y="5044073"/>
            <a:ext cx="1866900" cy="143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601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9" y="447188"/>
            <a:ext cx="8033962" cy="970450"/>
          </a:xfrm>
        </p:spPr>
        <p:txBody>
          <a:bodyPr/>
          <a:lstStyle/>
          <a:p>
            <a:r>
              <a:rPr lang="en-US" dirty="0" smtClean="0"/>
              <a:t>Reformers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038" y="2286000"/>
            <a:ext cx="8372475" cy="4300537"/>
          </a:xfrm>
        </p:spPr>
        <p:txBody>
          <a:bodyPr anchor="t">
            <a:normAutofit/>
          </a:bodyPr>
          <a:lstStyle/>
          <a:p>
            <a:r>
              <a:rPr lang="en-US" sz="2400" dirty="0" smtClean="0"/>
              <a:t>Spanish crown was in a tough spot in                  regard to the encomienda system – on one hand, they benefitted from the wealth raised in the colonies, HOWEVER, they also made it very clear that the natives were not slaves but Spanish subjects with rights.  </a:t>
            </a:r>
          </a:p>
          <a:p>
            <a:r>
              <a:rPr lang="en-US" sz="2400" dirty="0" smtClean="0"/>
              <a:t>Bartolome de las Casas was a </a:t>
            </a:r>
            <a:r>
              <a:rPr lang="en-US" sz="2400" b="1" dirty="0" smtClean="0">
                <a:solidFill>
                  <a:srgbClr val="00B0F0"/>
                </a:solidFill>
              </a:rPr>
              <a:t>Spanish priest </a:t>
            </a:r>
            <a:r>
              <a:rPr lang="en-US" sz="2400" dirty="0" smtClean="0"/>
              <a:t>who believed that the natives had been </a:t>
            </a:r>
            <a:r>
              <a:rPr lang="en-US" sz="2400" b="1" dirty="0" smtClean="0">
                <a:solidFill>
                  <a:srgbClr val="00B0F0"/>
                </a:solidFill>
              </a:rPr>
              <a:t>treated unfairly</a:t>
            </a:r>
            <a:r>
              <a:rPr lang="en-US" sz="2400" dirty="0" smtClean="0"/>
              <a:t>.  He believed they were just as </a:t>
            </a:r>
            <a:r>
              <a:rPr lang="en-US" sz="2400" b="1" dirty="0" smtClean="0">
                <a:solidFill>
                  <a:srgbClr val="00B0F0"/>
                </a:solidFill>
              </a:rPr>
              <a:t>advanced as the Europeans</a:t>
            </a:r>
            <a:r>
              <a:rPr lang="en-US" sz="2400" dirty="0" smtClean="0"/>
              <a:t> but in different ways. 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61" r="11440"/>
          <a:stretch>
            <a:fillRect/>
          </a:stretch>
        </p:blipFill>
        <p:spPr bwMode="auto">
          <a:xfrm>
            <a:off x="6775888" y="214313"/>
            <a:ext cx="2177612" cy="2428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103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9" y="447188"/>
            <a:ext cx="7976812" cy="970450"/>
          </a:xfrm>
        </p:spPr>
        <p:txBody>
          <a:bodyPr/>
          <a:lstStyle/>
          <a:p>
            <a:r>
              <a:rPr lang="en-US" dirty="0" smtClean="0"/>
              <a:t>New Laws of 1542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2222287"/>
            <a:ext cx="8401049" cy="3636510"/>
          </a:xfrm>
        </p:spPr>
        <p:txBody>
          <a:bodyPr anchor="t">
            <a:normAutofit/>
          </a:bodyPr>
          <a:lstStyle/>
          <a:p>
            <a:r>
              <a:rPr lang="en-US" sz="2400" dirty="0" smtClean="0"/>
              <a:t>Series of laws designed to </a:t>
            </a:r>
            <a:r>
              <a:rPr lang="en-US" sz="2400" b="1" dirty="0" smtClean="0">
                <a:solidFill>
                  <a:srgbClr val="00B0F0"/>
                </a:solidFill>
              </a:rPr>
              <a:t>end the abuses of the encomienda system </a:t>
            </a:r>
          </a:p>
          <a:p>
            <a:r>
              <a:rPr lang="en-US" sz="2400" dirty="0" smtClean="0"/>
              <a:t>Natives were to be guaranteed </a:t>
            </a:r>
            <a:r>
              <a:rPr lang="en-US" sz="2400" b="1" dirty="0" smtClean="0">
                <a:solidFill>
                  <a:srgbClr val="00B0F0"/>
                </a:solidFill>
              </a:rPr>
              <a:t>their rights as citizens </a:t>
            </a:r>
            <a:r>
              <a:rPr lang="en-US" sz="2400" dirty="0" smtClean="0"/>
              <a:t>and could not be forced to work </a:t>
            </a:r>
          </a:p>
          <a:p>
            <a:r>
              <a:rPr lang="en-US" sz="2400" dirty="0" smtClean="0"/>
              <a:t>Only </a:t>
            </a:r>
            <a:r>
              <a:rPr lang="en-US" sz="2400" b="1" dirty="0" smtClean="0">
                <a:solidFill>
                  <a:srgbClr val="00B0F0"/>
                </a:solidFill>
              </a:rPr>
              <a:t>reasonable tribute </a:t>
            </a:r>
            <a:r>
              <a:rPr lang="en-US" sz="2400" dirty="0" smtClean="0"/>
              <a:t>could be collected, but any additional work was to be paid for </a:t>
            </a:r>
          </a:p>
          <a:p>
            <a:r>
              <a:rPr lang="en-US" sz="2400" dirty="0" smtClean="0"/>
              <a:t>Anyone who abused natives could lose their </a:t>
            </a:r>
            <a:r>
              <a:rPr lang="en-US" sz="2400" b="1" dirty="0" err="1" smtClean="0">
                <a:solidFill>
                  <a:srgbClr val="00B0F0"/>
                </a:solidFill>
              </a:rPr>
              <a:t>encomiendas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9162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1" y="447188"/>
            <a:ext cx="8615362" cy="970450"/>
          </a:xfrm>
        </p:spPr>
        <p:txBody>
          <a:bodyPr/>
          <a:lstStyle/>
          <a:p>
            <a:r>
              <a:rPr lang="en-US" sz="3800" dirty="0" smtClean="0"/>
              <a:t>The End of the Encomienda System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1" y="2222287"/>
            <a:ext cx="8615362" cy="4278526"/>
          </a:xfrm>
        </p:spPr>
        <p:txBody>
          <a:bodyPr anchor="t">
            <a:normAutofit/>
          </a:bodyPr>
          <a:lstStyle/>
          <a:p>
            <a:r>
              <a:rPr lang="en-US" sz="2400" dirty="0" smtClean="0"/>
              <a:t>Encomienda system was essentially slavery approved by the Spanish crown </a:t>
            </a:r>
          </a:p>
          <a:p>
            <a:r>
              <a:rPr lang="en-US" sz="2400" dirty="0" smtClean="0"/>
              <a:t>Many </a:t>
            </a:r>
            <a:r>
              <a:rPr lang="en-US" sz="2400" dirty="0" err="1" smtClean="0"/>
              <a:t>encomendors</a:t>
            </a:r>
            <a:r>
              <a:rPr lang="en-US" sz="2400" dirty="0" smtClean="0"/>
              <a:t> lost their land after they refused to follow New Laws of 1542</a:t>
            </a:r>
          </a:p>
          <a:p>
            <a:r>
              <a:rPr lang="en-US" sz="2400" dirty="0" smtClean="0"/>
              <a:t>New Laws provided basic human rights to natives living in the Spanish colonies – right to be paid for work and right to not be unreasonably taxed </a:t>
            </a:r>
          </a:p>
          <a:p>
            <a:r>
              <a:rPr lang="en-US" sz="2400" dirty="0" smtClean="0"/>
              <a:t>The fact that settlers rebelled against the New Laws shows how deeply they were driven by greed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546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Encomienda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Video: http://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</a:t>
            </a:r>
            <a:r>
              <a:rPr lang="en-US" dirty="0" err="1" smtClean="0"/>
              <a:t>BxMGtsGmwVg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2173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uropeanClaims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620"/>
          <a:stretch>
            <a:fillRect/>
          </a:stretch>
        </p:blipFill>
        <p:spPr bwMode="auto">
          <a:xfrm>
            <a:off x="1404937" y="114300"/>
            <a:ext cx="6334125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937" y="4698448"/>
            <a:ext cx="3524251" cy="6351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Spanish Colonies in the Americas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20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71" y="348277"/>
            <a:ext cx="8303217" cy="6227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778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Encomienda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word encomienda comes from the Spanish word “</a:t>
            </a:r>
            <a:r>
              <a:rPr lang="en-US" sz="3200" dirty="0" err="1" smtClean="0"/>
              <a:t>encomendar</a:t>
            </a:r>
            <a:r>
              <a:rPr lang="en-US" sz="3200" dirty="0" smtClean="0"/>
              <a:t>” which means to entrust.  </a:t>
            </a:r>
          </a:p>
          <a:p>
            <a:r>
              <a:rPr lang="en-US" sz="3200" dirty="0" smtClean="0"/>
              <a:t>The first </a:t>
            </a:r>
            <a:r>
              <a:rPr lang="en-US" sz="3200" dirty="0" err="1" smtClean="0"/>
              <a:t>encomiendas</a:t>
            </a:r>
            <a:r>
              <a:rPr lang="en-US" sz="3200" dirty="0" smtClean="0"/>
              <a:t> were handed out by Columbus in the Caribbean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588" y="217489"/>
            <a:ext cx="2048648" cy="158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533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Encomienda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6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What was it: </a:t>
            </a:r>
          </a:p>
          <a:p>
            <a:r>
              <a:rPr lang="en-US" sz="2800" dirty="0" smtClean="0"/>
              <a:t>The Spanish were given control of </a:t>
            </a:r>
            <a:r>
              <a:rPr lang="en-US" sz="2800" b="1" dirty="0" smtClean="0">
                <a:solidFill>
                  <a:srgbClr val="00B0F0"/>
                </a:solidFill>
              </a:rPr>
              <a:t>the Natives and the land </a:t>
            </a:r>
            <a:r>
              <a:rPr lang="en-US" sz="2800" dirty="0" smtClean="0"/>
              <a:t>by the King and Queen</a:t>
            </a:r>
          </a:p>
          <a:p>
            <a:pPr marL="0" indent="0">
              <a:buNone/>
            </a:pPr>
            <a:r>
              <a:rPr lang="en-US" sz="2800" dirty="0" smtClean="0"/>
              <a:t>WHAT DOES THAT MEAN????</a:t>
            </a:r>
          </a:p>
          <a:p>
            <a:r>
              <a:rPr lang="en-US" sz="2800" dirty="0" smtClean="0"/>
              <a:t>The Spanish took over </a:t>
            </a:r>
            <a:r>
              <a:rPr lang="en-US" sz="2800" dirty="0" smtClean="0">
                <a:solidFill>
                  <a:srgbClr val="00B0F0"/>
                </a:solidFill>
              </a:rPr>
              <a:t>the Native people </a:t>
            </a:r>
          </a:p>
          <a:p>
            <a:pPr lvl="1"/>
            <a:r>
              <a:rPr lang="en-US" sz="2400" dirty="0" smtClean="0"/>
              <a:t>They used Natives for </a:t>
            </a:r>
            <a:r>
              <a:rPr lang="en-US" sz="2400" b="1" dirty="0" smtClean="0">
                <a:solidFill>
                  <a:srgbClr val="00B0F0"/>
                </a:solidFill>
              </a:rPr>
              <a:t>labor (hard work) </a:t>
            </a:r>
            <a:r>
              <a:rPr lang="en-US" sz="2400" dirty="0" smtClean="0"/>
              <a:t>and made them pay </a:t>
            </a:r>
            <a:r>
              <a:rPr lang="en-US" sz="2400" b="1" dirty="0" smtClean="0">
                <a:solidFill>
                  <a:srgbClr val="00B0F0"/>
                </a:solidFill>
              </a:rPr>
              <a:t>tribute (gifts or taxes)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105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for Each Side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317" y="2468784"/>
            <a:ext cx="7805362" cy="3636510"/>
          </a:xfrm>
        </p:spPr>
        <p:txBody>
          <a:bodyPr anchor="t">
            <a:noAutofit/>
          </a:bodyPr>
          <a:lstStyle/>
          <a:p>
            <a:r>
              <a:rPr lang="en-US" sz="2800" dirty="0" smtClean="0"/>
              <a:t>Natives paid </a:t>
            </a:r>
            <a:r>
              <a:rPr lang="en-US" sz="2800" b="1" dirty="0" smtClean="0">
                <a:solidFill>
                  <a:srgbClr val="00B0F0"/>
                </a:solidFill>
              </a:rPr>
              <a:t>tribute (gold, silver, or goods) </a:t>
            </a:r>
            <a:r>
              <a:rPr lang="en-US" sz="2800" dirty="0" smtClean="0"/>
              <a:t>and were made to work for a certain amount of time </a:t>
            </a:r>
          </a:p>
          <a:p>
            <a:r>
              <a:rPr lang="en-US" sz="2800" dirty="0" smtClean="0"/>
              <a:t>In return, </a:t>
            </a:r>
            <a:r>
              <a:rPr lang="en-US" sz="2800" b="1" dirty="0" smtClean="0">
                <a:solidFill>
                  <a:srgbClr val="00B0F0"/>
                </a:solidFill>
              </a:rPr>
              <a:t>the owner (known as the </a:t>
            </a:r>
            <a:r>
              <a:rPr lang="en-US" sz="2800" b="1" dirty="0" err="1" smtClean="0">
                <a:solidFill>
                  <a:srgbClr val="00B0F0"/>
                </a:solidFill>
              </a:rPr>
              <a:t>encomendero</a:t>
            </a:r>
            <a:r>
              <a:rPr lang="en-US" sz="2800" b="1" dirty="0" smtClean="0">
                <a:solidFill>
                  <a:srgbClr val="00B0F0"/>
                </a:solidFill>
              </a:rPr>
              <a:t>), </a:t>
            </a:r>
            <a:r>
              <a:rPr lang="en-US" sz="2800" dirty="0" smtClean="0"/>
              <a:t>was responsible for the </a:t>
            </a:r>
            <a:r>
              <a:rPr lang="en-US" sz="2800" b="1" dirty="0" smtClean="0">
                <a:solidFill>
                  <a:srgbClr val="00B0F0"/>
                </a:solidFill>
              </a:rPr>
              <a:t>well-being of his subjects </a:t>
            </a:r>
            <a:r>
              <a:rPr lang="en-US" sz="2800" dirty="0" smtClean="0"/>
              <a:t>and had to see that the natives were converted to and </a:t>
            </a:r>
            <a:r>
              <a:rPr lang="en-US" sz="2800" b="1" dirty="0" smtClean="0">
                <a:solidFill>
                  <a:srgbClr val="00B0F0"/>
                </a:solidFill>
              </a:rPr>
              <a:t>educated about Christianity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4298" y="173037"/>
            <a:ext cx="2016978" cy="204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024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for the 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0262"/>
            <a:ext cx="8229600" cy="402590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At first, life was not bad</a:t>
            </a:r>
          </a:p>
          <a:p>
            <a:r>
              <a:rPr lang="en-US" sz="2800" dirty="0" smtClean="0"/>
              <a:t>Then:</a:t>
            </a:r>
          </a:p>
          <a:p>
            <a:pPr lvl="1"/>
            <a:r>
              <a:rPr lang="en-US" sz="2400" dirty="0" smtClean="0"/>
              <a:t>Natives were starving </a:t>
            </a:r>
          </a:p>
          <a:p>
            <a:pPr lvl="1"/>
            <a:r>
              <a:rPr lang="en-US" sz="2400" dirty="0" smtClean="0"/>
              <a:t>Disease killed many Natives</a:t>
            </a:r>
          </a:p>
          <a:p>
            <a:pPr lvl="1"/>
            <a:r>
              <a:rPr lang="en-US" sz="2400" dirty="0" smtClean="0"/>
              <a:t>Paying high prices to Spanish</a:t>
            </a:r>
          </a:p>
          <a:p>
            <a:pPr lvl="1"/>
            <a:r>
              <a:rPr lang="en-US" sz="2400" dirty="0" smtClean="0"/>
              <a:t>Worked to exhaustion </a:t>
            </a:r>
          </a:p>
          <a:p>
            <a:pPr lvl="1"/>
            <a:r>
              <a:rPr lang="en-US" sz="2400" dirty="0" smtClean="0"/>
              <a:t>Natives couldn’t get out of this </a:t>
            </a:r>
            <a:r>
              <a:rPr lang="en-US" sz="2400" b="1" i="1" dirty="0" smtClean="0"/>
              <a:t>vicious cycle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1704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988" y="447188"/>
            <a:ext cx="6148012" cy="970450"/>
          </a:xfrm>
        </p:spPr>
        <p:txBody>
          <a:bodyPr/>
          <a:lstStyle/>
          <a:p>
            <a:r>
              <a:rPr lang="en-US" dirty="0" smtClean="0"/>
              <a:t>The Vicious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3" y="2222287"/>
            <a:ext cx="8472487" cy="3636510"/>
          </a:xfrm>
        </p:spPr>
        <p:txBody>
          <a:bodyPr>
            <a:noAutofit/>
          </a:bodyPr>
          <a:lstStyle/>
          <a:p>
            <a:r>
              <a:rPr lang="en-US" sz="2800" dirty="0" smtClean="0"/>
              <a:t>Step 1: Natives work hard for conquering </a:t>
            </a:r>
            <a:r>
              <a:rPr lang="en-US" sz="2800" dirty="0" smtClean="0"/>
              <a:t>Spanish</a:t>
            </a:r>
            <a:endParaRPr lang="en-US" sz="2800" dirty="0"/>
          </a:p>
          <a:p>
            <a:r>
              <a:rPr lang="en-US" sz="2800" dirty="0" smtClean="0"/>
              <a:t>Step </a:t>
            </a:r>
            <a:r>
              <a:rPr lang="en-US" sz="2800" dirty="0" smtClean="0"/>
              <a:t>2: Spanish make Natives give them </a:t>
            </a:r>
            <a:r>
              <a:rPr lang="en-US" sz="2800" b="1" i="1" dirty="0" smtClean="0"/>
              <a:t>tributes</a:t>
            </a:r>
            <a:r>
              <a:rPr lang="en-US" sz="2800" dirty="0" smtClean="0"/>
              <a:t> of money, goods or hard </a:t>
            </a:r>
            <a:r>
              <a:rPr lang="en-US" sz="2800" dirty="0" smtClean="0"/>
              <a:t>labor</a:t>
            </a:r>
            <a:endParaRPr lang="en-US" sz="2800" dirty="0"/>
          </a:p>
          <a:p>
            <a:r>
              <a:rPr lang="en-US" sz="2800" dirty="0" smtClean="0"/>
              <a:t>Step </a:t>
            </a:r>
            <a:r>
              <a:rPr lang="en-US" sz="2800" dirty="0" smtClean="0"/>
              <a:t>3: Natives have no money to buy </a:t>
            </a:r>
            <a:r>
              <a:rPr lang="en-US" sz="2800" dirty="0" smtClean="0"/>
              <a:t>food</a:t>
            </a:r>
            <a:endParaRPr lang="en-US" sz="2800" dirty="0"/>
          </a:p>
          <a:p>
            <a:r>
              <a:rPr lang="en-US" sz="2800" dirty="0" smtClean="0"/>
              <a:t>Step </a:t>
            </a:r>
            <a:r>
              <a:rPr lang="en-US" sz="2800" dirty="0" smtClean="0"/>
              <a:t>4: Repeat until death 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715" y="223594"/>
            <a:ext cx="1389285" cy="14176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25" y="223594"/>
            <a:ext cx="1389285" cy="141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712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.slidesharecdn.com/civilizationscollide-140615095223-phpapp01/95/civilizations-collide-the-aztec-civilization-the-spanish-conquest-29-638.jpg?cb=14036300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80987"/>
            <a:ext cx="8474076" cy="6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5559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169</TotalTime>
  <Words>545</Words>
  <Application>Microsoft Office PowerPoint</Application>
  <PresentationFormat>On-screen Show (4:3)</PresentationFormat>
  <Paragraphs>56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MS PGothic</vt:lpstr>
      <vt:lpstr>Arial</vt:lpstr>
      <vt:lpstr>Calibri</vt:lpstr>
      <vt:lpstr>Century Gothic</vt:lpstr>
      <vt:lpstr>Trebuchet MS</vt:lpstr>
      <vt:lpstr>Wingdings 2</vt:lpstr>
      <vt:lpstr>Quotable</vt:lpstr>
      <vt:lpstr>The Encomienda System: Life in the Spanish Colonies</vt:lpstr>
      <vt:lpstr>Spanish Colonies in the Americas</vt:lpstr>
      <vt:lpstr>PowerPoint Presentation</vt:lpstr>
      <vt:lpstr>Encomienda </vt:lpstr>
      <vt:lpstr>The Encomienda System</vt:lpstr>
      <vt:lpstr>Benefit for Each Side </vt:lpstr>
      <vt:lpstr>Life for the Natives</vt:lpstr>
      <vt:lpstr>The Vicious Cycle</vt:lpstr>
      <vt:lpstr>PowerPoint Presentation</vt:lpstr>
      <vt:lpstr>Colonial Class Structure </vt:lpstr>
      <vt:lpstr>WHAT IS THE POINT? (EFFECTS)</vt:lpstr>
      <vt:lpstr>Reformers </vt:lpstr>
      <vt:lpstr>New Laws of 1542</vt:lpstr>
      <vt:lpstr>The End of the Encomienda System</vt:lpstr>
      <vt:lpstr>Encomienda System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Encomienda System</dc:title>
  <dc:creator>Leslie Sniegowski</dc:creator>
  <cp:lastModifiedBy>Leslie Sniegowski</cp:lastModifiedBy>
  <cp:revision>17</cp:revision>
  <cp:lastPrinted>2013-11-12T03:20:26Z</cp:lastPrinted>
  <dcterms:created xsi:type="dcterms:W3CDTF">2013-11-12T02:46:45Z</dcterms:created>
  <dcterms:modified xsi:type="dcterms:W3CDTF">2015-10-02T00:51:48Z</dcterms:modified>
</cp:coreProperties>
</file>