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3"/>
  </p:notesMasterIdLst>
  <p:sldIdLst>
    <p:sldId id="256" r:id="rId2"/>
    <p:sldId id="270" r:id="rId3"/>
    <p:sldId id="258" r:id="rId4"/>
    <p:sldId id="263" r:id="rId5"/>
    <p:sldId id="265" r:id="rId6"/>
    <p:sldId id="272" r:id="rId7"/>
    <p:sldId id="273" r:id="rId8"/>
    <p:sldId id="274" r:id="rId9"/>
    <p:sldId id="271" r:id="rId10"/>
    <p:sldId id="280" r:id="rId11"/>
    <p:sldId id="281" r:id="rId12"/>
    <p:sldId id="282" r:id="rId13"/>
    <p:sldId id="283" r:id="rId14"/>
    <p:sldId id="284" r:id="rId15"/>
    <p:sldId id="285" r:id="rId16"/>
    <p:sldId id="286" r:id="rId17"/>
    <p:sldId id="275" r:id="rId18"/>
    <p:sldId id="276" r:id="rId19"/>
    <p:sldId id="277" r:id="rId20"/>
    <p:sldId id="278" r:id="rId21"/>
    <p:sldId id="279"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1" autoAdjust="0"/>
  </p:normalViewPr>
  <p:slideViewPr>
    <p:cSldViewPr>
      <p:cViewPr varScale="1">
        <p:scale>
          <a:sx n="79" d="100"/>
          <a:sy n="79" d="100"/>
        </p:scale>
        <p:origin x="1498" y="43"/>
      </p:cViewPr>
      <p:guideLst>
        <p:guide orient="horz" pos="2160"/>
        <p:guide pos="2880"/>
      </p:guideLst>
    </p:cSldViewPr>
  </p:slideViewPr>
  <p:outlineViewPr>
    <p:cViewPr>
      <p:scale>
        <a:sx n="33" d="100"/>
        <a:sy n="33" d="100"/>
      </p:scale>
      <p:origin x="0" y="-35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62E298B-0962-41DC-A7CD-82C2DF474816}" type="slidenum">
              <a:rPr lang="en-US"/>
              <a:pPr>
                <a:defRPr/>
              </a:pPr>
              <a:t>‹#›</a:t>
            </a:fld>
            <a:endParaRPr lang="en-US"/>
          </a:p>
        </p:txBody>
      </p:sp>
    </p:spTree>
    <p:extLst>
      <p:ext uri="{BB962C8B-B14F-4D97-AF65-F5344CB8AC3E}">
        <p14:creationId xmlns:p14="http://schemas.microsoft.com/office/powerpoint/2010/main" val="2856016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84AEE08-B6BD-4A02-A6F0-EF8F4947717A}" type="slidenum">
              <a:rPr lang="en-US" smtClean="0">
                <a:latin typeface="Arial" charset="0"/>
              </a:rPr>
              <a:pPr/>
              <a:t>1</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3127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F6729C4-1851-4867-99DE-D6560C1ABDC5}" type="slidenum">
              <a:rPr lang="en-US" smtClean="0">
                <a:latin typeface="Arial" charset="0"/>
              </a:rPr>
              <a:pPr/>
              <a:t>3</a:t>
            </a:fld>
            <a:endParaRPr lang="en-US">
              <a:latin typeface="Arial" charset="0"/>
            </a:endParaRPr>
          </a:p>
        </p:txBody>
      </p:sp>
    </p:spTree>
    <p:extLst>
      <p:ext uri="{BB962C8B-B14F-4D97-AF65-F5344CB8AC3E}">
        <p14:creationId xmlns:p14="http://schemas.microsoft.com/office/powerpoint/2010/main" val="282196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FAFB142-703B-4E14-AF7C-218748F5A5AD}" type="slidenum">
              <a:rPr lang="en-US" smtClean="0">
                <a:latin typeface="Arial" charset="0"/>
              </a:rPr>
              <a:pPr/>
              <a:t>4</a:t>
            </a:fld>
            <a:endParaRPr lang="en-US">
              <a:latin typeface="Arial" charset="0"/>
            </a:endParaRPr>
          </a:p>
        </p:txBody>
      </p:sp>
    </p:spTree>
    <p:extLst>
      <p:ext uri="{BB962C8B-B14F-4D97-AF65-F5344CB8AC3E}">
        <p14:creationId xmlns:p14="http://schemas.microsoft.com/office/powerpoint/2010/main" val="324837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85"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128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A3DC6FAE-1EB8-453F-A68E-792D7FD9497F}" type="slidenum">
              <a:rPr lang="en-US"/>
              <a:pPr>
                <a:defRPr/>
              </a:pPr>
              <a:t>‹#›</a:t>
            </a:fld>
            <a:endParaRPr lang="en-US"/>
          </a:p>
        </p:txBody>
      </p:sp>
    </p:spTree>
    <p:extLst>
      <p:ext uri="{BB962C8B-B14F-4D97-AF65-F5344CB8AC3E}">
        <p14:creationId xmlns:p14="http://schemas.microsoft.com/office/powerpoint/2010/main" val="37128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21B3064-BF30-49D4-B094-9F8B13477035}" type="slidenum">
              <a:rPr lang="en-US"/>
              <a:pPr>
                <a:defRPr/>
              </a:pPr>
              <a:t>‹#›</a:t>
            </a:fld>
            <a:endParaRPr lang="en-US"/>
          </a:p>
        </p:txBody>
      </p:sp>
    </p:spTree>
    <p:extLst>
      <p:ext uri="{BB962C8B-B14F-4D97-AF65-F5344CB8AC3E}">
        <p14:creationId xmlns:p14="http://schemas.microsoft.com/office/powerpoint/2010/main" val="389947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E4B8F1B6-7C4F-4995-9CB6-5C1429EA448C}" type="slidenum">
              <a:rPr lang="en-US"/>
              <a:pPr>
                <a:defRPr/>
              </a:pPr>
              <a:t>‹#›</a:t>
            </a:fld>
            <a:endParaRPr lang="en-US"/>
          </a:p>
        </p:txBody>
      </p:sp>
    </p:spTree>
    <p:extLst>
      <p:ext uri="{BB962C8B-B14F-4D97-AF65-F5344CB8AC3E}">
        <p14:creationId xmlns:p14="http://schemas.microsoft.com/office/powerpoint/2010/main" val="198806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834E5ED-DA77-4EBD-AD6A-374C9F8AA901}" type="slidenum">
              <a:rPr lang="en-US"/>
              <a:pPr>
                <a:defRPr/>
              </a:pPr>
              <a:t>‹#›</a:t>
            </a:fld>
            <a:endParaRPr lang="en-US"/>
          </a:p>
        </p:txBody>
      </p:sp>
    </p:spTree>
    <p:extLst>
      <p:ext uri="{BB962C8B-B14F-4D97-AF65-F5344CB8AC3E}">
        <p14:creationId xmlns:p14="http://schemas.microsoft.com/office/powerpoint/2010/main" val="19408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0470ED1-4029-44F4-897C-A95FC5548B43}" type="slidenum">
              <a:rPr lang="en-US"/>
              <a:pPr>
                <a:defRPr/>
              </a:pPr>
              <a:t>‹#›</a:t>
            </a:fld>
            <a:endParaRPr lang="en-US"/>
          </a:p>
        </p:txBody>
      </p:sp>
    </p:spTree>
    <p:extLst>
      <p:ext uri="{BB962C8B-B14F-4D97-AF65-F5344CB8AC3E}">
        <p14:creationId xmlns:p14="http://schemas.microsoft.com/office/powerpoint/2010/main" val="55279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EC45D62-728B-4BB4-96F3-86DF24FF2A7D}" type="slidenum">
              <a:rPr lang="en-US"/>
              <a:pPr>
                <a:defRPr/>
              </a:pPr>
              <a:t>‹#›</a:t>
            </a:fld>
            <a:endParaRPr lang="en-US"/>
          </a:p>
        </p:txBody>
      </p:sp>
    </p:spTree>
    <p:extLst>
      <p:ext uri="{BB962C8B-B14F-4D97-AF65-F5344CB8AC3E}">
        <p14:creationId xmlns:p14="http://schemas.microsoft.com/office/powerpoint/2010/main" val="380537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E2ACEC7B-444F-4DF5-88B6-ADF9E754944D}" type="slidenum">
              <a:rPr lang="en-US"/>
              <a:pPr>
                <a:defRPr/>
              </a:pPr>
              <a:t>‹#›</a:t>
            </a:fld>
            <a:endParaRPr lang="en-US"/>
          </a:p>
        </p:txBody>
      </p:sp>
    </p:spTree>
    <p:extLst>
      <p:ext uri="{BB962C8B-B14F-4D97-AF65-F5344CB8AC3E}">
        <p14:creationId xmlns:p14="http://schemas.microsoft.com/office/powerpoint/2010/main" val="341681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E5FC3377-F4AC-4BAF-8ACB-64B0EF0BE396}" type="slidenum">
              <a:rPr lang="en-US"/>
              <a:pPr>
                <a:defRPr/>
              </a:pPr>
              <a:t>‹#›</a:t>
            </a:fld>
            <a:endParaRPr lang="en-US"/>
          </a:p>
        </p:txBody>
      </p:sp>
    </p:spTree>
    <p:extLst>
      <p:ext uri="{BB962C8B-B14F-4D97-AF65-F5344CB8AC3E}">
        <p14:creationId xmlns:p14="http://schemas.microsoft.com/office/powerpoint/2010/main" val="227413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E6A63F3B-4733-46BA-BACD-DC1EA3DBF559}" type="slidenum">
              <a:rPr lang="en-US"/>
              <a:pPr>
                <a:defRPr/>
              </a:pPr>
              <a:t>‹#›</a:t>
            </a:fld>
            <a:endParaRPr lang="en-US"/>
          </a:p>
        </p:txBody>
      </p:sp>
    </p:spTree>
    <p:extLst>
      <p:ext uri="{BB962C8B-B14F-4D97-AF65-F5344CB8AC3E}">
        <p14:creationId xmlns:p14="http://schemas.microsoft.com/office/powerpoint/2010/main" val="286561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2E8EBEB-CA12-42E3-833C-9D39F5E7A6D3}" type="slidenum">
              <a:rPr lang="en-US"/>
              <a:pPr>
                <a:defRPr/>
              </a:pPr>
              <a:t>‹#›</a:t>
            </a:fld>
            <a:endParaRPr lang="en-US"/>
          </a:p>
        </p:txBody>
      </p:sp>
    </p:spTree>
    <p:extLst>
      <p:ext uri="{BB962C8B-B14F-4D97-AF65-F5344CB8AC3E}">
        <p14:creationId xmlns:p14="http://schemas.microsoft.com/office/powerpoint/2010/main" val="380188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29A01EE9-3C25-439C-BCD3-510AEDF996F1}" type="slidenum">
              <a:rPr lang="en-US"/>
              <a:pPr>
                <a:defRPr/>
              </a:pPr>
              <a:t>‹#›</a:t>
            </a:fld>
            <a:endParaRPr lang="en-US"/>
          </a:p>
        </p:txBody>
      </p:sp>
    </p:spTree>
    <p:extLst>
      <p:ext uri="{BB962C8B-B14F-4D97-AF65-F5344CB8AC3E}">
        <p14:creationId xmlns:p14="http://schemas.microsoft.com/office/powerpoint/2010/main" val="41838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024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025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025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6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6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6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026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026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C352B883-DDBE-43E1-8244-C4B58701C8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772400" cy="1676401"/>
          </a:xfrm>
        </p:spPr>
        <p:txBody>
          <a:bodyPr/>
          <a:lstStyle/>
          <a:p>
            <a:pPr eaLnBrk="1" hangingPunct="1">
              <a:defRPr/>
            </a:pPr>
            <a:r>
              <a:rPr lang="en-US" dirty="0"/>
              <a:t>Europeans Exploration &amp; Mercantilism </a:t>
            </a:r>
          </a:p>
        </p:txBody>
      </p:sp>
      <p:sp>
        <p:nvSpPr>
          <p:cNvPr id="2051" name="Rectangle 3"/>
          <p:cNvSpPr>
            <a:spLocks noGrp="1" noChangeArrowheads="1"/>
          </p:cNvSpPr>
          <p:nvPr>
            <p:ph type="subTitle" idx="1"/>
          </p:nvPr>
        </p:nvSpPr>
        <p:spPr>
          <a:xfrm>
            <a:off x="457200" y="5105400"/>
            <a:ext cx="8229600" cy="1752600"/>
          </a:xfrm>
        </p:spPr>
        <p:txBody>
          <a:bodyPr/>
          <a:lstStyle/>
          <a:p>
            <a:pPr eaLnBrk="1" hangingPunct="1">
              <a:defRPr/>
            </a:pPr>
            <a:r>
              <a:rPr lang="en-US" i="1" dirty="0"/>
              <a:t>Directions: Complete your guided notes while we go over the basics of mercantilism. </a:t>
            </a:r>
          </a:p>
        </p:txBody>
      </p:sp>
      <p:pic>
        <p:nvPicPr>
          <p:cNvPr id="4" name="Picture 2" descr="http://1.bp.blogspot.com/-bEYKLtI24UE/TxdCqZvbxeI/AAAAAAAABGo/xiulaQhJagw/s1600/merch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590800"/>
            <a:ext cx="3419697" cy="2362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7998"/>
            <a:ext cx="7543800" cy="2459502"/>
          </a:xfrm>
        </p:spPr>
        <p:txBody>
          <a:bodyPr>
            <a:normAutofit fontScale="90000"/>
          </a:bodyPr>
          <a:lstStyle/>
          <a:p>
            <a:r>
              <a:rPr lang="en-US" b="1" dirty="0"/>
              <a:t>Who is the Richest Empire in the World? </a:t>
            </a:r>
            <a:br>
              <a:rPr lang="en-US" dirty="0"/>
            </a:br>
            <a:r>
              <a:rPr lang="en-US" dirty="0"/>
              <a:t>Mercantilism Simulation </a:t>
            </a:r>
          </a:p>
        </p:txBody>
      </p:sp>
      <p:sp>
        <p:nvSpPr>
          <p:cNvPr id="3" name="Subtitle 2"/>
          <p:cNvSpPr>
            <a:spLocks noGrp="1"/>
          </p:cNvSpPr>
          <p:nvPr>
            <p:ph type="subTitle" idx="1"/>
          </p:nvPr>
        </p:nvSpPr>
        <p:spPr>
          <a:xfrm>
            <a:off x="495300" y="3048000"/>
            <a:ext cx="7924800" cy="1752600"/>
          </a:xfrm>
        </p:spPr>
        <p:txBody>
          <a:bodyPr>
            <a:normAutofit/>
          </a:bodyPr>
          <a:lstStyle/>
          <a:p>
            <a:r>
              <a:rPr lang="en-US" sz="2400" i="1" dirty="0"/>
              <a:t>Objective: I can learn how wealth and power motivated European countries during colonization.  </a:t>
            </a:r>
          </a:p>
        </p:txBody>
      </p:sp>
      <p:pic>
        <p:nvPicPr>
          <p:cNvPr id="15361" name="Picture 1" descr="C:\Users\Leslie\AppData\Local\Microsoft\Windows\Temporary Internet Files\Content.IE5\F1PJLBWF\MC900336189[1].wmf"/>
          <p:cNvPicPr>
            <a:picLocks noChangeAspect="1" noChangeArrowheads="1"/>
          </p:cNvPicPr>
          <p:nvPr/>
        </p:nvPicPr>
        <p:blipFill>
          <a:blip r:embed="rId2" cstate="print"/>
          <a:srcRect/>
          <a:stretch>
            <a:fillRect/>
          </a:stretch>
        </p:blipFill>
        <p:spPr bwMode="auto">
          <a:xfrm>
            <a:off x="3323137" y="4343400"/>
            <a:ext cx="2269126" cy="2129827"/>
          </a:xfrm>
          <a:prstGeom prst="rect">
            <a:avLst/>
          </a:prstGeom>
          <a:noFill/>
        </p:spPr>
      </p:pic>
    </p:spTree>
    <p:extLst>
      <p:ext uri="{BB962C8B-B14F-4D97-AF65-F5344CB8AC3E}">
        <p14:creationId xmlns:p14="http://schemas.microsoft.com/office/powerpoint/2010/main" val="34347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Goal of Today</a:t>
            </a:r>
          </a:p>
        </p:txBody>
      </p:sp>
      <p:sp>
        <p:nvSpPr>
          <p:cNvPr id="3" name="Content Placeholder 2"/>
          <p:cNvSpPr>
            <a:spLocks noGrp="1"/>
          </p:cNvSpPr>
          <p:nvPr>
            <p:ph idx="1"/>
          </p:nvPr>
        </p:nvSpPr>
        <p:spPr/>
        <p:txBody>
          <a:bodyPr/>
          <a:lstStyle/>
          <a:p>
            <a:r>
              <a:rPr lang="en-US" dirty="0"/>
              <a:t>The goal of the simulation activity is to show you why colonies were so important to control, conquer, and exploit under the mercantile codes.  Let the contest for the richest empire begin!!!    </a:t>
            </a:r>
          </a:p>
          <a:p>
            <a:pPr>
              <a:buNone/>
            </a:pPr>
            <a:endParaRPr lang="en-US" dirty="0"/>
          </a:p>
        </p:txBody>
      </p:sp>
      <p:pic>
        <p:nvPicPr>
          <p:cNvPr id="2051" name="Picture 3" descr="C:\Users\Leslie\AppData\Local\Microsoft\Windows\Temporary Internet Files\Content.IE5\LYIPYDYA\MC900056204[1].wmf"/>
          <p:cNvPicPr>
            <a:picLocks noChangeAspect="1" noChangeArrowheads="1"/>
          </p:cNvPicPr>
          <p:nvPr/>
        </p:nvPicPr>
        <p:blipFill>
          <a:blip r:embed="rId2" cstate="print"/>
          <a:srcRect/>
          <a:stretch>
            <a:fillRect/>
          </a:stretch>
        </p:blipFill>
        <p:spPr bwMode="auto">
          <a:xfrm>
            <a:off x="5410200" y="4191000"/>
            <a:ext cx="3078500" cy="2286000"/>
          </a:xfrm>
          <a:prstGeom prst="rect">
            <a:avLst/>
          </a:prstGeom>
          <a:noFill/>
        </p:spPr>
      </p:pic>
    </p:spTree>
    <p:extLst>
      <p:ext uri="{BB962C8B-B14F-4D97-AF65-F5344CB8AC3E}">
        <p14:creationId xmlns:p14="http://schemas.microsoft.com/office/powerpoint/2010/main" val="330510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14488" cy="1143000"/>
          </a:xfrm>
        </p:spPr>
        <p:txBody>
          <a:bodyPr>
            <a:normAutofit/>
          </a:bodyPr>
          <a:lstStyle/>
          <a:p>
            <a:r>
              <a:rPr lang="en-US" dirty="0"/>
              <a:t>Four Objectives to Wealth</a:t>
            </a:r>
          </a:p>
        </p:txBody>
      </p:sp>
      <p:sp>
        <p:nvSpPr>
          <p:cNvPr id="3" name="Content Placeholder 2"/>
          <p:cNvSpPr>
            <a:spLocks noGrp="1"/>
          </p:cNvSpPr>
          <p:nvPr>
            <p:ph idx="1"/>
          </p:nvPr>
        </p:nvSpPr>
        <p:spPr>
          <a:xfrm>
            <a:off x="381000" y="1447800"/>
            <a:ext cx="8552688" cy="4800600"/>
          </a:xfrm>
        </p:spPr>
        <p:txBody>
          <a:bodyPr>
            <a:normAutofit/>
          </a:bodyPr>
          <a:lstStyle/>
          <a:p>
            <a:pPr marL="596646" indent="-514350">
              <a:buSzPct val="100000"/>
              <a:buAutoNum type="arabicPeriod"/>
            </a:pPr>
            <a:r>
              <a:rPr lang="en-US" dirty="0"/>
              <a:t>To claim and settle as many islands as possible. </a:t>
            </a:r>
          </a:p>
          <a:p>
            <a:pPr marL="596646" indent="-514350">
              <a:buSzPct val="100000"/>
              <a:buAutoNum type="arabicPeriod"/>
            </a:pPr>
            <a:r>
              <a:rPr lang="en-US" dirty="0"/>
              <a:t>To exploit the colonial settlements by taking the islands natural resources such as food and raw materials (gold and cotton). </a:t>
            </a:r>
          </a:p>
          <a:p>
            <a:pPr marL="596646" indent="-514350">
              <a:buSzPct val="100000"/>
              <a:buAutoNum type="arabicPeriod"/>
            </a:pPr>
            <a:r>
              <a:rPr lang="en-US" dirty="0"/>
              <a:t>To return the natural resources to your European empire. </a:t>
            </a:r>
          </a:p>
          <a:p>
            <a:pPr marL="596646" indent="-514350">
              <a:buSzPct val="100000"/>
              <a:buAutoNum type="arabicPeriod"/>
            </a:pPr>
            <a:r>
              <a:rPr lang="en-US" dirty="0"/>
              <a:t>To sell and export the raw materials in order to make your empire the richest and most powerful in the world. </a:t>
            </a:r>
          </a:p>
        </p:txBody>
      </p:sp>
    </p:spTree>
    <p:extLst>
      <p:ext uri="{BB962C8B-B14F-4D97-AF65-F5344CB8AC3E}">
        <p14:creationId xmlns:p14="http://schemas.microsoft.com/office/powerpoint/2010/main" val="405921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98080" cy="1143000"/>
          </a:xfrm>
        </p:spPr>
        <p:txBody>
          <a:bodyPr/>
          <a:lstStyle/>
          <a:p>
            <a:r>
              <a:rPr lang="en-US" dirty="0"/>
              <a:t>RULES!!! </a:t>
            </a:r>
          </a:p>
        </p:txBody>
      </p:sp>
      <p:sp>
        <p:nvSpPr>
          <p:cNvPr id="3" name="Content Placeholder 2"/>
          <p:cNvSpPr>
            <a:spLocks noGrp="1"/>
          </p:cNvSpPr>
          <p:nvPr>
            <p:ph idx="1"/>
          </p:nvPr>
        </p:nvSpPr>
        <p:spPr>
          <a:xfrm>
            <a:off x="304800" y="1066800"/>
            <a:ext cx="8839200" cy="5181600"/>
          </a:xfrm>
        </p:spPr>
        <p:txBody>
          <a:bodyPr>
            <a:normAutofit fontScale="92500" lnSpcReduction="10000"/>
          </a:bodyPr>
          <a:lstStyle/>
          <a:p>
            <a:pPr marL="596646" indent="-514350">
              <a:buSzPct val="100000"/>
              <a:buAutoNum type="arabicPeriod"/>
            </a:pPr>
            <a:r>
              <a:rPr lang="en-US" dirty="0"/>
              <a:t>Only the person wearing the “Admiral” hat can search for land (islands) to claim </a:t>
            </a:r>
          </a:p>
          <a:p>
            <a:pPr marL="596646" indent="-514350">
              <a:buSzPct val="100000"/>
              <a:buAutoNum type="arabicPeriod"/>
            </a:pPr>
            <a:r>
              <a:rPr lang="en-US" dirty="0"/>
              <a:t>All remaining members in your empire must stay in their seats</a:t>
            </a:r>
          </a:p>
          <a:p>
            <a:pPr marL="596646" indent="-514350">
              <a:buSzPct val="100000"/>
              <a:buAutoNum type="arabicPeriod"/>
            </a:pPr>
            <a:r>
              <a:rPr lang="en-US" dirty="0"/>
              <a:t>A different “Admiral” must hunt for land each voyage (relay) </a:t>
            </a:r>
          </a:p>
          <a:p>
            <a:pPr marL="596646" indent="-514350">
              <a:buSzPct val="100000"/>
              <a:buFont typeface="Wingdings 2"/>
              <a:buAutoNum type="arabicPeriod"/>
            </a:pPr>
            <a:r>
              <a:rPr lang="en-US" dirty="0"/>
              <a:t>You may only claim one island per voyage</a:t>
            </a:r>
          </a:p>
          <a:p>
            <a:pPr marL="596646" indent="-514350">
              <a:buSzPct val="100000"/>
              <a:buAutoNum type="arabicPeriod"/>
            </a:pPr>
            <a:r>
              <a:rPr lang="en-US" dirty="0"/>
              <a:t>Any raw materials that fall off during your return voyage are lost at sea (no one can claim them)</a:t>
            </a:r>
          </a:p>
          <a:p>
            <a:pPr marL="596646" indent="-514350">
              <a:buSzPct val="100000"/>
              <a:buAutoNum type="arabicPeriod"/>
            </a:pPr>
            <a:r>
              <a:rPr lang="en-US" dirty="0"/>
              <a:t>No one is allowed to hurt or bully another “Admiral” </a:t>
            </a:r>
          </a:p>
        </p:txBody>
      </p:sp>
    </p:spTree>
    <p:extLst>
      <p:ext uri="{BB962C8B-B14F-4D97-AF65-F5344CB8AC3E}">
        <p14:creationId xmlns:p14="http://schemas.microsoft.com/office/powerpoint/2010/main" val="219304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on to the Market!</a:t>
            </a:r>
          </a:p>
        </p:txBody>
      </p:sp>
      <p:sp>
        <p:nvSpPr>
          <p:cNvPr id="3" name="Content Placeholder 2"/>
          <p:cNvSpPr>
            <a:spLocks noGrp="1"/>
          </p:cNvSpPr>
          <p:nvPr>
            <p:ph idx="1"/>
          </p:nvPr>
        </p:nvSpPr>
        <p:spPr>
          <a:xfrm>
            <a:off x="457200" y="1447800"/>
            <a:ext cx="8476488" cy="5105400"/>
          </a:xfrm>
        </p:spPr>
        <p:txBody>
          <a:bodyPr>
            <a:normAutofit/>
          </a:bodyPr>
          <a:lstStyle/>
          <a:p>
            <a:r>
              <a:rPr lang="en-US" dirty="0"/>
              <a:t>Once all of the islands have been claimed and resources collected, your empire is ready to begin exporting your goods.  </a:t>
            </a:r>
          </a:p>
          <a:p>
            <a:r>
              <a:rPr lang="en-US" dirty="0"/>
              <a:t>VALUES of each resource “poof” </a:t>
            </a:r>
          </a:p>
          <a:p>
            <a:pPr lvl="1"/>
            <a:r>
              <a:rPr lang="en-US" dirty="0"/>
              <a:t>RED = _?_  </a:t>
            </a:r>
          </a:p>
          <a:p>
            <a:pPr lvl="1"/>
            <a:r>
              <a:rPr lang="en-US" dirty="0"/>
              <a:t>WHITE = _?_ </a:t>
            </a:r>
          </a:p>
          <a:p>
            <a:r>
              <a:rPr lang="en-US" dirty="0"/>
              <a:t>Tolls and Tariffs to sell at market</a:t>
            </a:r>
          </a:p>
          <a:p>
            <a:pPr lvl="1"/>
            <a:r>
              <a:rPr lang="en-US" dirty="0"/>
              <a:t>Gold – 200 per “poof” </a:t>
            </a:r>
          </a:p>
          <a:p>
            <a:pPr lvl="1"/>
            <a:r>
              <a:rPr lang="en-US" dirty="0"/>
              <a:t>Cotton – 100 per “poof” </a:t>
            </a:r>
          </a:p>
        </p:txBody>
      </p:sp>
    </p:spTree>
    <p:extLst>
      <p:ext uri="{BB962C8B-B14F-4D97-AF65-F5344CB8AC3E}">
        <p14:creationId xmlns:p14="http://schemas.microsoft.com/office/powerpoint/2010/main" val="133814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lstStyle/>
          <a:p>
            <a:r>
              <a:rPr lang="en-US" dirty="0"/>
              <a:t>Who is the wealthiest empire in our class today? </a:t>
            </a:r>
          </a:p>
          <a:p>
            <a:r>
              <a:rPr lang="en-US" dirty="0"/>
              <a:t>What did we learn today about mercantilism? The race for colonies? </a:t>
            </a:r>
          </a:p>
        </p:txBody>
      </p:sp>
      <p:pic>
        <p:nvPicPr>
          <p:cNvPr id="16389" name="Picture 5" descr="C:\Users\Leslie\AppData\Local\Microsoft\Windows\Temporary Internet Files\Content.IE5\F1PJLBWF\MC900199250[1].wmf"/>
          <p:cNvPicPr>
            <a:picLocks noChangeAspect="1" noChangeArrowheads="1"/>
          </p:cNvPicPr>
          <p:nvPr/>
        </p:nvPicPr>
        <p:blipFill>
          <a:blip r:embed="rId2" cstate="print"/>
          <a:srcRect/>
          <a:stretch>
            <a:fillRect/>
          </a:stretch>
        </p:blipFill>
        <p:spPr bwMode="auto">
          <a:xfrm>
            <a:off x="6705600" y="3657600"/>
            <a:ext cx="2018168" cy="2978354"/>
          </a:xfrm>
          <a:prstGeom prst="rect">
            <a:avLst/>
          </a:prstGeom>
          <a:noFill/>
        </p:spPr>
      </p:pic>
    </p:spTree>
    <p:extLst>
      <p:ext uri="{BB962C8B-B14F-4D97-AF65-F5344CB8AC3E}">
        <p14:creationId xmlns:p14="http://schemas.microsoft.com/office/powerpoint/2010/main" val="332907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Game of Mercantilism</a:t>
            </a:r>
          </a:p>
        </p:txBody>
      </p:sp>
      <p:sp>
        <p:nvSpPr>
          <p:cNvPr id="3" name="Content Placeholder 2"/>
          <p:cNvSpPr>
            <a:spLocks noGrp="1"/>
          </p:cNvSpPr>
          <p:nvPr>
            <p:ph idx="1"/>
          </p:nvPr>
        </p:nvSpPr>
        <p:spPr/>
        <p:txBody>
          <a:bodyPr/>
          <a:lstStyle/>
          <a:p>
            <a:r>
              <a:rPr lang="en-US" dirty="0"/>
              <a:t>Read the handout in front of you to complete questions #4-8 on your Mercantilism notes </a:t>
            </a:r>
          </a:p>
        </p:txBody>
      </p:sp>
    </p:spTree>
    <p:extLst>
      <p:ext uri="{BB962C8B-B14F-4D97-AF65-F5344CB8AC3E}">
        <p14:creationId xmlns:p14="http://schemas.microsoft.com/office/powerpoint/2010/main" val="5806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2998787"/>
          </a:xfrm>
        </p:spPr>
        <p:txBody>
          <a:bodyPr/>
          <a:lstStyle/>
          <a:p>
            <a:r>
              <a:rPr lang="en-US" dirty="0"/>
              <a:t>4. Explain the meaning of the term “mercantilism” in your own words. </a:t>
            </a:r>
          </a:p>
        </p:txBody>
      </p:sp>
      <p:sp>
        <p:nvSpPr>
          <p:cNvPr id="3" name="Content Placeholder 2"/>
          <p:cNvSpPr>
            <a:spLocks noGrp="1"/>
          </p:cNvSpPr>
          <p:nvPr>
            <p:ph idx="1"/>
          </p:nvPr>
        </p:nvSpPr>
        <p:spPr>
          <a:xfrm>
            <a:off x="457200" y="3200400"/>
            <a:ext cx="8229600" cy="2930525"/>
          </a:xfrm>
        </p:spPr>
        <p:txBody>
          <a:bodyPr/>
          <a:lstStyle/>
          <a:p>
            <a:r>
              <a:rPr lang="en-US" dirty="0"/>
              <a:t>Answers will vary – any volunteers?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2922588"/>
          </a:xfrm>
        </p:spPr>
        <p:txBody>
          <a:bodyPr/>
          <a:lstStyle/>
          <a:p>
            <a:r>
              <a:rPr lang="en-US" sz="3600" dirty="0"/>
              <a:t>5. Why did the rulers of European countries want to see joint-stock companies formed and trading posts and plantations set up?</a:t>
            </a:r>
          </a:p>
        </p:txBody>
      </p:sp>
      <p:sp>
        <p:nvSpPr>
          <p:cNvPr id="3" name="Content Placeholder 2"/>
          <p:cNvSpPr>
            <a:spLocks noGrp="1"/>
          </p:cNvSpPr>
          <p:nvPr>
            <p:ph idx="1"/>
          </p:nvPr>
        </p:nvSpPr>
        <p:spPr>
          <a:xfrm>
            <a:off x="457200" y="3124200"/>
            <a:ext cx="8229600" cy="3006725"/>
          </a:xfrm>
        </p:spPr>
        <p:txBody>
          <a:bodyPr/>
          <a:lstStyle/>
          <a:p>
            <a:r>
              <a:rPr lang="en-US" dirty="0"/>
              <a:t>Rulers collected a percentage of company profits </a:t>
            </a:r>
          </a:p>
          <a:p>
            <a:r>
              <a:rPr lang="en-US" dirty="0"/>
              <a:t>Valuable products were gathered at trading posts and sent back to home country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703387"/>
          </a:xfrm>
        </p:spPr>
        <p:txBody>
          <a:bodyPr/>
          <a:lstStyle/>
          <a:p>
            <a:r>
              <a:rPr lang="en-US" sz="4000" dirty="0"/>
              <a:t>6. Why did kings want their colonies to trade only with the mother country?</a:t>
            </a:r>
          </a:p>
        </p:txBody>
      </p:sp>
      <p:sp>
        <p:nvSpPr>
          <p:cNvPr id="3" name="Content Placeholder 2"/>
          <p:cNvSpPr>
            <a:spLocks noGrp="1"/>
          </p:cNvSpPr>
          <p:nvPr>
            <p:ph idx="1"/>
          </p:nvPr>
        </p:nvSpPr>
        <p:spPr>
          <a:xfrm>
            <a:off x="457200" y="2286000"/>
            <a:ext cx="8229600" cy="3844925"/>
          </a:xfrm>
        </p:spPr>
        <p:txBody>
          <a:bodyPr/>
          <a:lstStyle/>
          <a:p>
            <a:r>
              <a:rPr lang="en-US" dirty="0"/>
              <a:t>The prices of products sold to mother country were lower than what could be charge if sold to other European nations </a:t>
            </a:r>
          </a:p>
          <a:p>
            <a:r>
              <a:rPr lang="en-US" dirty="0"/>
              <a:t>Cheaper prices for mother country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Start of Mercantilism </a:t>
            </a:r>
          </a:p>
        </p:txBody>
      </p:sp>
      <p:sp>
        <p:nvSpPr>
          <p:cNvPr id="3" name="Content Placeholder 2"/>
          <p:cNvSpPr>
            <a:spLocks noGrp="1"/>
          </p:cNvSpPr>
          <p:nvPr>
            <p:ph idx="1"/>
          </p:nvPr>
        </p:nvSpPr>
        <p:spPr>
          <a:xfrm>
            <a:off x="457200" y="1600200"/>
            <a:ext cx="7924800" cy="4530725"/>
          </a:xfrm>
        </p:spPr>
        <p:txBody>
          <a:bodyPr/>
          <a:lstStyle/>
          <a:p>
            <a:r>
              <a:rPr lang="en-US" dirty="0"/>
              <a:t>Became popular in Europe in the 1500s</a:t>
            </a:r>
          </a:p>
          <a:p>
            <a:r>
              <a:rPr lang="en-US" dirty="0"/>
              <a:t>Primary reason behind European desire to conquer new lands </a:t>
            </a:r>
          </a:p>
          <a:p>
            <a:r>
              <a:rPr lang="en-US" dirty="0"/>
              <a:t>Basic idea states that there is a certain amount of wealth in the world, and it’s a nation’s best interest to accumulate it </a:t>
            </a:r>
          </a:p>
          <a:p>
            <a:endParaRPr lang="en-US" dirty="0"/>
          </a:p>
        </p:txBody>
      </p:sp>
      <p:pic>
        <p:nvPicPr>
          <p:cNvPr id="2050" name="Picture 2" descr="C:\Users\Joe\AppData\Local\Microsoft\Windows\Temporary Internet Files\Content.IE5\M13PYDXK\MC900368446[1].wmf"/>
          <p:cNvPicPr>
            <a:picLocks noChangeAspect="1" noChangeArrowheads="1"/>
          </p:cNvPicPr>
          <p:nvPr/>
        </p:nvPicPr>
        <p:blipFill>
          <a:blip r:embed="rId2" cstate="print"/>
          <a:srcRect/>
          <a:stretch>
            <a:fillRect/>
          </a:stretch>
        </p:blipFill>
        <p:spPr bwMode="auto">
          <a:xfrm>
            <a:off x="7157618" y="3810000"/>
            <a:ext cx="1986382" cy="249391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Why did the colonists smuggle goods into the English Colonies?</a:t>
            </a:r>
          </a:p>
        </p:txBody>
      </p:sp>
      <p:sp>
        <p:nvSpPr>
          <p:cNvPr id="3" name="Content Placeholder 2"/>
          <p:cNvSpPr>
            <a:spLocks noGrp="1"/>
          </p:cNvSpPr>
          <p:nvPr>
            <p:ph idx="1"/>
          </p:nvPr>
        </p:nvSpPr>
        <p:spPr>
          <a:xfrm>
            <a:off x="457200" y="1981200"/>
            <a:ext cx="8229600" cy="4149725"/>
          </a:xfrm>
        </p:spPr>
        <p:txBody>
          <a:bodyPr/>
          <a:lstStyle/>
          <a:p>
            <a:r>
              <a:rPr lang="en-US" dirty="0"/>
              <a:t>Colonists were forced to buy manufactured products only from England at whatever prices English merchants demanded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2236787"/>
          </a:xfrm>
        </p:spPr>
        <p:txBody>
          <a:bodyPr/>
          <a:lstStyle/>
          <a:p>
            <a:r>
              <a:rPr lang="en-US" sz="4000" dirty="0"/>
              <a:t>8. What reasons did kings have for thinking that mercantilism was the way to power?</a:t>
            </a:r>
          </a:p>
        </p:txBody>
      </p:sp>
      <p:sp>
        <p:nvSpPr>
          <p:cNvPr id="3" name="Content Placeholder 2"/>
          <p:cNvSpPr>
            <a:spLocks noGrp="1"/>
          </p:cNvSpPr>
          <p:nvPr>
            <p:ph idx="1"/>
          </p:nvPr>
        </p:nvSpPr>
        <p:spPr>
          <a:xfrm>
            <a:off x="457200" y="2514600"/>
            <a:ext cx="8229600" cy="3616325"/>
          </a:xfrm>
        </p:spPr>
        <p:txBody>
          <a:bodyPr/>
          <a:lstStyle/>
          <a:p>
            <a:r>
              <a:rPr lang="en-US" dirty="0"/>
              <a:t>If money flowed into treasury, the king could afford a life of luxury</a:t>
            </a:r>
          </a:p>
          <a:p>
            <a:r>
              <a:rPr lang="en-US" dirty="0"/>
              <a:t>Could build a large navy to protect colonies</a:t>
            </a:r>
          </a:p>
          <a:p>
            <a:r>
              <a:rPr lang="en-US" dirty="0"/>
              <a:t>He could hire mercenaries to fight </a:t>
            </a:r>
            <a:r>
              <a:rPr lang="en-US"/>
              <a:t>his battles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t>2. </a:t>
            </a:r>
            <a:r>
              <a:rPr lang="en-US" u="sng" dirty="0"/>
              <a:t>Mercantilism</a:t>
            </a:r>
          </a:p>
        </p:txBody>
      </p:sp>
      <p:sp>
        <p:nvSpPr>
          <p:cNvPr id="16387" name="Rectangle 3"/>
          <p:cNvSpPr>
            <a:spLocks noGrp="1" noChangeArrowheads="1"/>
          </p:cNvSpPr>
          <p:nvPr>
            <p:ph type="body" idx="1"/>
          </p:nvPr>
        </p:nvSpPr>
        <p:spPr/>
        <p:txBody>
          <a:bodyPr/>
          <a:lstStyle/>
          <a:p>
            <a:pPr marL="609600" indent="-609600" eaLnBrk="1" hangingPunct="1">
              <a:buFont typeface="Wingdings" pitchFamily="2" charset="2"/>
              <a:buAutoNum type="alphaUcPeriod"/>
              <a:defRPr/>
            </a:pPr>
            <a:r>
              <a:rPr lang="en-US" dirty="0"/>
              <a:t>European countries believed the more bullion (gold and silver) the more powerful you were. </a:t>
            </a:r>
          </a:p>
          <a:p>
            <a:pPr marL="609600" indent="-609600" eaLnBrk="1" hangingPunct="1">
              <a:buFont typeface="Wingdings" pitchFamily="2" charset="2"/>
              <a:buAutoNum type="alphaUcPeriod"/>
              <a:defRPr/>
            </a:pPr>
            <a:r>
              <a:rPr lang="en-US" dirty="0"/>
              <a:t>Government sought to control and regulate trade- </a:t>
            </a:r>
            <a:r>
              <a:rPr lang="en-US" u="sng" dirty="0"/>
              <a:t>balance of trade</a:t>
            </a:r>
            <a:r>
              <a:rPr lang="en-US" dirty="0"/>
              <a:t>.</a:t>
            </a:r>
          </a:p>
          <a:p>
            <a:pPr marL="609600" indent="-609600" eaLnBrk="1" hangingPunct="1">
              <a:buFont typeface="Wingdings" pitchFamily="2" charset="2"/>
              <a:buNone/>
              <a:defRPr/>
            </a:pPr>
            <a:endParaRPr lang="en-US" dirty="0"/>
          </a:p>
        </p:txBody>
      </p:sp>
      <p:pic>
        <p:nvPicPr>
          <p:cNvPr id="6150" name="Picture 7" descr="MPj043407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267200"/>
            <a:ext cx="36576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Joe\AppData\Local\Microsoft\Windows\Temporary Internet Files\Content.IE5\AMWBYSCF\MC900440395[1].png"/>
          <p:cNvPicPr>
            <a:picLocks noChangeAspect="1" noChangeArrowheads="1"/>
          </p:cNvPicPr>
          <p:nvPr/>
        </p:nvPicPr>
        <p:blipFill>
          <a:blip r:embed="rId4" cstate="print"/>
          <a:srcRect/>
          <a:stretch>
            <a:fillRect/>
          </a:stretch>
        </p:blipFill>
        <p:spPr bwMode="auto">
          <a:xfrm>
            <a:off x="6248400" y="3962400"/>
            <a:ext cx="2743200" cy="2743200"/>
          </a:xfrm>
          <a:prstGeom prst="rect">
            <a:avLst/>
          </a:prstGeom>
          <a:noFill/>
        </p:spPr>
      </p:pic>
      <p:pic>
        <p:nvPicPr>
          <p:cNvPr id="1028" name="Picture 4" descr="C:\Users\Joe\AppData\Local\Microsoft\Windows\Temporary Internet Files\Content.IE5\Z801S0NM\MC900030076[1].wmf"/>
          <p:cNvPicPr>
            <a:picLocks noChangeAspect="1" noChangeArrowheads="1"/>
          </p:cNvPicPr>
          <p:nvPr/>
        </p:nvPicPr>
        <p:blipFill>
          <a:blip r:embed="rId5" cstate="print"/>
          <a:srcRect/>
          <a:stretch>
            <a:fillRect/>
          </a:stretch>
        </p:blipFill>
        <p:spPr bwMode="auto">
          <a:xfrm>
            <a:off x="7467600" y="152400"/>
            <a:ext cx="1464717" cy="1475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t>3. Mercantilism step-by-step</a:t>
            </a:r>
          </a:p>
        </p:txBody>
      </p:sp>
      <p:sp>
        <p:nvSpPr>
          <p:cNvPr id="22531" name="Rectangle 3"/>
          <p:cNvSpPr>
            <a:spLocks noGrp="1" noChangeArrowheads="1"/>
          </p:cNvSpPr>
          <p:nvPr>
            <p:ph type="body" idx="1"/>
          </p:nvPr>
        </p:nvSpPr>
        <p:spPr>
          <a:xfrm>
            <a:off x="381000" y="1524000"/>
            <a:ext cx="8305800" cy="5029200"/>
          </a:xfrm>
        </p:spPr>
        <p:txBody>
          <a:bodyPr/>
          <a:lstStyle/>
          <a:p>
            <a:pPr marL="0" indent="0" eaLnBrk="1" hangingPunct="1">
              <a:lnSpc>
                <a:spcPct val="90000"/>
              </a:lnSpc>
              <a:buFont typeface="Wingdings" pitchFamily="2" charset="2"/>
              <a:buNone/>
              <a:defRPr/>
            </a:pPr>
            <a:r>
              <a:rPr lang="en-US" sz="3400" dirty="0"/>
              <a:t>A. First- you had to export more than you imported.</a:t>
            </a:r>
          </a:p>
          <a:p>
            <a:pPr marL="0" indent="0" eaLnBrk="1" hangingPunct="1">
              <a:lnSpc>
                <a:spcPct val="90000"/>
              </a:lnSpc>
              <a:buFont typeface="Wingdings" pitchFamily="2" charset="2"/>
              <a:buNone/>
              <a:defRPr/>
            </a:pPr>
            <a:endParaRPr lang="en-US" sz="3400" dirty="0"/>
          </a:p>
          <a:p>
            <a:pPr marL="0" indent="0" eaLnBrk="1" hangingPunct="1">
              <a:lnSpc>
                <a:spcPct val="90000"/>
              </a:lnSpc>
              <a:buFont typeface="Wingdings" pitchFamily="2" charset="2"/>
              <a:buNone/>
              <a:defRPr/>
            </a:pPr>
            <a:r>
              <a:rPr lang="en-US" sz="3400" dirty="0"/>
              <a:t>B. Second- build colonies-   they will give you raw materials and products that you don’t have so you can </a:t>
            </a:r>
            <a:r>
              <a:rPr lang="en-US" sz="3400" u="sng" dirty="0"/>
              <a:t>export</a:t>
            </a:r>
            <a:r>
              <a:rPr lang="en-US" sz="3400" dirty="0"/>
              <a:t> them and provide a market for finished products. </a:t>
            </a:r>
          </a:p>
        </p:txBody>
      </p:sp>
      <p:pic>
        <p:nvPicPr>
          <p:cNvPr id="7172" name="Picture 4" descr="j02165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800600"/>
            <a:ext cx="1630362" cy="184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j02372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5181600"/>
            <a:ext cx="1447800" cy="142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j02172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2209800"/>
            <a:ext cx="12239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1000">
                                          <p:stCondLst>
                                            <p:cond delay="0"/>
                                          </p:stCondLst>
                                        </p:cTn>
                                        <p:tgtEl>
                                          <p:spTgt spid="225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fade">
                                      <p:cBhvr>
                                        <p:cTn id="19" dur="1000">
                                          <p:stCondLst>
                                            <p:cond delay="0"/>
                                          </p:stCondLst>
                                        </p:cTn>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3. Steps Continued</a:t>
            </a:r>
          </a:p>
        </p:txBody>
      </p:sp>
      <p:sp>
        <p:nvSpPr>
          <p:cNvPr id="3" name="Content Placeholder 2"/>
          <p:cNvSpPr>
            <a:spLocks noGrp="1"/>
          </p:cNvSpPr>
          <p:nvPr>
            <p:ph idx="1"/>
          </p:nvPr>
        </p:nvSpPr>
        <p:spPr/>
        <p:txBody>
          <a:bodyPr/>
          <a:lstStyle/>
          <a:p>
            <a:pPr marL="0" indent="0" eaLnBrk="1" hangingPunct="1">
              <a:lnSpc>
                <a:spcPct val="90000"/>
              </a:lnSpc>
              <a:buFont typeface="Wingdings" pitchFamily="2" charset="2"/>
              <a:buNone/>
              <a:defRPr/>
            </a:pPr>
            <a:r>
              <a:rPr lang="en-US" dirty="0"/>
              <a:t>C. Third- keep foreign goods out of your country with high </a:t>
            </a:r>
            <a:r>
              <a:rPr lang="en-US" u="sng" dirty="0"/>
              <a:t>tariffs,</a:t>
            </a:r>
            <a:r>
              <a:rPr lang="en-US" dirty="0"/>
              <a:t> or taxes.</a:t>
            </a:r>
          </a:p>
          <a:p>
            <a:pPr marL="0" indent="0" eaLnBrk="1" hangingPunct="1">
              <a:lnSpc>
                <a:spcPct val="90000"/>
              </a:lnSpc>
              <a:buFont typeface="Wingdings" pitchFamily="2" charset="2"/>
              <a:buNone/>
              <a:defRPr/>
            </a:pPr>
            <a:endParaRPr lang="en-US" dirty="0"/>
          </a:p>
          <a:p>
            <a:pPr marL="0" indent="0" eaLnBrk="1" hangingPunct="1">
              <a:lnSpc>
                <a:spcPct val="90000"/>
              </a:lnSpc>
              <a:buFont typeface="Wingdings" pitchFamily="2" charset="2"/>
              <a:buNone/>
              <a:defRPr/>
            </a:pPr>
            <a:r>
              <a:rPr lang="en-US" dirty="0"/>
              <a:t>D. Fourth- increase </a:t>
            </a:r>
            <a:r>
              <a:rPr lang="en-US" u="sng" dirty="0"/>
              <a:t>imports</a:t>
            </a:r>
            <a:r>
              <a:rPr lang="en-US" dirty="0"/>
              <a:t> by preventing colonies from trading with other nations- colonies can only trade with the mother country.</a:t>
            </a:r>
          </a:p>
        </p:txBody>
      </p:sp>
      <p:pic>
        <p:nvPicPr>
          <p:cNvPr id="3074" name="Picture 2" descr="C:\Users\Joe\AppData\Local\Microsoft\Windows\Temporary Internet Files\Content.IE5\S3OWCGTA\MC900150095[1].wmf"/>
          <p:cNvPicPr>
            <a:picLocks noChangeAspect="1" noChangeArrowheads="1"/>
          </p:cNvPicPr>
          <p:nvPr/>
        </p:nvPicPr>
        <p:blipFill>
          <a:blip r:embed="rId2" cstate="print"/>
          <a:srcRect/>
          <a:stretch>
            <a:fillRect/>
          </a:stretch>
        </p:blipFill>
        <p:spPr bwMode="auto">
          <a:xfrm>
            <a:off x="3276600" y="4724400"/>
            <a:ext cx="2528979" cy="19351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Colonies are Perfect Fit! </a:t>
            </a:r>
          </a:p>
        </p:txBody>
      </p:sp>
      <p:sp>
        <p:nvSpPr>
          <p:cNvPr id="3" name="Content Placeholder 2"/>
          <p:cNvSpPr>
            <a:spLocks noGrp="1"/>
          </p:cNvSpPr>
          <p:nvPr>
            <p:ph idx="1"/>
          </p:nvPr>
        </p:nvSpPr>
        <p:spPr/>
        <p:txBody>
          <a:bodyPr/>
          <a:lstStyle/>
          <a:p>
            <a:r>
              <a:rPr lang="en-US" dirty="0"/>
              <a:t>Profits are large when a country spends a small amount of money on raw materials </a:t>
            </a:r>
          </a:p>
          <a:p>
            <a:r>
              <a:rPr lang="en-US" dirty="0"/>
              <a:t>Mother countries could then charge high prices for the finished product </a:t>
            </a:r>
          </a:p>
          <a:p>
            <a:r>
              <a:rPr lang="en-US" dirty="0"/>
              <a:t>Colonies in the New World would be perfect place to find new supply of raw materials!!! </a:t>
            </a:r>
          </a:p>
        </p:txBody>
      </p:sp>
      <p:pic>
        <p:nvPicPr>
          <p:cNvPr id="4101" name="Picture 5" descr="C:\Users\Joe\AppData\Local\Microsoft\Windows\Temporary Internet Files\Content.IE5\Z801S0NM\MC900150147[1].wmf"/>
          <p:cNvPicPr>
            <a:picLocks noChangeAspect="1" noChangeArrowheads="1"/>
          </p:cNvPicPr>
          <p:nvPr/>
        </p:nvPicPr>
        <p:blipFill>
          <a:blip r:embed="rId2" cstate="print"/>
          <a:srcRect/>
          <a:stretch>
            <a:fillRect/>
          </a:stretch>
        </p:blipFill>
        <p:spPr bwMode="auto">
          <a:xfrm>
            <a:off x="3200400" y="4907828"/>
            <a:ext cx="2922760" cy="19501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wins in Mercantilism? </a:t>
            </a:r>
          </a:p>
        </p:txBody>
      </p:sp>
      <p:sp>
        <p:nvSpPr>
          <p:cNvPr id="3" name="Content Placeholder 2"/>
          <p:cNvSpPr>
            <a:spLocks noGrp="1"/>
          </p:cNvSpPr>
          <p:nvPr>
            <p:ph idx="1"/>
          </p:nvPr>
        </p:nvSpPr>
        <p:spPr/>
        <p:txBody>
          <a:bodyPr/>
          <a:lstStyle/>
          <a:p>
            <a:r>
              <a:rPr lang="en-US" dirty="0"/>
              <a:t>Mercantilism serves the interests of the empire &amp; mother country (not the colony)</a:t>
            </a:r>
          </a:p>
          <a:p>
            <a:r>
              <a:rPr lang="en-US" dirty="0"/>
              <a:t>Colonies could not sell their raw materials to anyone other than the mother country </a:t>
            </a:r>
          </a:p>
          <a:p>
            <a:r>
              <a:rPr lang="en-US" dirty="0"/>
              <a:t>Colonists were not allowed to manufacture or produce goods in the colonies – this process was completed in Europe</a:t>
            </a:r>
          </a:p>
          <a:p>
            <a:r>
              <a:rPr lang="en-US" dirty="0"/>
              <a:t>Empire WINS! Colony LOSES!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6875" t="37000" r="15000" b="14000"/>
          <a:stretch>
            <a:fillRect/>
          </a:stretch>
        </p:blipFill>
        <p:spPr bwMode="auto">
          <a:xfrm>
            <a:off x="-110412" y="762000"/>
            <a:ext cx="9322836" cy="4191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dirty="0"/>
              <a:t>Mercantilism Video</a:t>
            </a:r>
          </a:p>
        </p:txBody>
      </p:sp>
      <p:pic>
        <p:nvPicPr>
          <p:cNvPr id="4" name="Mercantilis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180" y="1066800"/>
            <a:ext cx="9083820" cy="51054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1205</TotalTime>
  <Words>804</Words>
  <Application>Microsoft Office PowerPoint</Application>
  <PresentationFormat>On-screen Show (4:3)</PresentationFormat>
  <Paragraphs>73</Paragraphs>
  <Slides>21</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Wingdings</vt:lpstr>
      <vt:lpstr>Wingdings 2</vt:lpstr>
      <vt:lpstr>Maple</vt:lpstr>
      <vt:lpstr>Europeans Exploration &amp; Mercantilism </vt:lpstr>
      <vt:lpstr>1. Start of Mercantilism </vt:lpstr>
      <vt:lpstr>2. Mercantilism</vt:lpstr>
      <vt:lpstr>3. Mercantilism step-by-step</vt:lpstr>
      <vt:lpstr>3. Steps Continued</vt:lpstr>
      <vt:lpstr>Colonies are Perfect Fit! </vt:lpstr>
      <vt:lpstr>Who wins in Mercantilism? </vt:lpstr>
      <vt:lpstr>PowerPoint Presentation</vt:lpstr>
      <vt:lpstr>Mercantilism Video</vt:lpstr>
      <vt:lpstr>Who is the Richest Empire in the World?  Mercantilism Simulation </vt:lpstr>
      <vt:lpstr>Main Goal of Today</vt:lpstr>
      <vt:lpstr>Four Objectives to Wealth</vt:lpstr>
      <vt:lpstr>RULES!!! </vt:lpstr>
      <vt:lpstr>Now on to the Market!</vt:lpstr>
      <vt:lpstr>Reflection</vt:lpstr>
      <vt:lpstr>The Game of Mercantilism</vt:lpstr>
      <vt:lpstr>4. Explain the meaning of the term “mercantilism” in your own words. </vt:lpstr>
      <vt:lpstr>5. Why did the rulers of European countries want to see joint-stock companies formed and trading posts and plantations set up?</vt:lpstr>
      <vt:lpstr>6. Why did kings want their colonies to trade only with the mother country?</vt:lpstr>
      <vt:lpstr>7. Why did the colonists smuggle goods into the English Colonies?</vt:lpstr>
      <vt:lpstr>8. What reasons did kings have for thinking that mercantilism was the way to power?</vt:lpstr>
    </vt:vector>
  </TitlesOfParts>
  <Company>BCSD ECP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Europeans Expansion and Business</dc:title>
  <dc:creator>lsniegowski</dc:creator>
  <cp:lastModifiedBy>Leslie Haller</cp:lastModifiedBy>
  <cp:revision>39</cp:revision>
  <dcterms:created xsi:type="dcterms:W3CDTF">2007-09-30T23:41:45Z</dcterms:created>
  <dcterms:modified xsi:type="dcterms:W3CDTF">2017-10-01T22:14:25Z</dcterms:modified>
</cp:coreProperties>
</file>