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0"/>
  </p:handoutMasterIdLst>
  <p:sldIdLst>
    <p:sldId id="273" r:id="rId2"/>
    <p:sldId id="256" r:id="rId3"/>
    <p:sldId id="257" r:id="rId4"/>
    <p:sldId id="258" r:id="rId5"/>
    <p:sldId id="272" r:id="rId6"/>
    <p:sldId id="259" r:id="rId7"/>
    <p:sldId id="260" r:id="rId8"/>
    <p:sldId id="261" r:id="rId9"/>
    <p:sldId id="262" r:id="rId10"/>
    <p:sldId id="264" r:id="rId11"/>
    <p:sldId id="263" r:id="rId12"/>
    <p:sldId id="271" r:id="rId13"/>
    <p:sldId id="265" r:id="rId14"/>
    <p:sldId id="266" r:id="rId15"/>
    <p:sldId id="267" r:id="rId16"/>
    <p:sldId id="270" r:id="rId17"/>
    <p:sldId id="269"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6BBF4D-4739-42DC-B14A-96697A05DDDD}" type="datetimeFigureOut">
              <a:rPr lang="en-US" smtClean="0"/>
              <a:t>9/8/2017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B3B407-F357-4085-8DA4-8EC7130AF7F1}" type="slidenum">
              <a:rPr lang="en-US" smtClean="0"/>
              <a:t>‹#›</a:t>
            </a:fld>
            <a:endParaRPr lang="en-US"/>
          </a:p>
        </p:txBody>
      </p:sp>
    </p:spTree>
    <p:extLst>
      <p:ext uri="{BB962C8B-B14F-4D97-AF65-F5344CB8AC3E}">
        <p14:creationId xmlns:p14="http://schemas.microsoft.com/office/powerpoint/2010/main" val="37426136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DBCA1D1-F423-4E52-92B0-AF6B68C6E536}" type="datetimeFigureOut">
              <a:rPr lang="en-US" smtClean="0"/>
              <a:t>9/8/2017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1F5D4A7-49C0-47C3-81B2-8A763A36ACD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BCA1D1-F423-4E52-92B0-AF6B68C6E536}"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D4A7-49C0-47C3-81B2-8A763A36AC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DBCA1D1-F423-4E52-92B0-AF6B68C6E536}" type="datetimeFigureOut">
              <a:rPr lang="en-US" smtClean="0"/>
              <a:t>9/8/2017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1F5D4A7-49C0-47C3-81B2-8A763A36ACD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DBCA1D1-F423-4E52-92B0-AF6B68C6E536}"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F5D4A7-49C0-47C3-81B2-8A763A36ACD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DBCA1D1-F423-4E52-92B0-AF6B68C6E536}" type="datetimeFigureOut">
              <a:rPr lang="en-US" smtClean="0"/>
              <a:t>9/8/2017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1F5D4A7-49C0-47C3-81B2-8A763A36ACD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DBCA1D1-F423-4E52-92B0-AF6B68C6E536}" type="datetimeFigureOut">
              <a:rPr lang="en-US" smtClean="0"/>
              <a:t>9/8/2017</a:t>
            </a:fld>
            <a:endParaRPr lang="en-US"/>
          </a:p>
        </p:txBody>
      </p:sp>
      <p:sp>
        <p:nvSpPr>
          <p:cNvPr id="10" name="Slide Number Placeholder 9"/>
          <p:cNvSpPr>
            <a:spLocks noGrp="1"/>
          </p:cNvSpPr>
          <p:nvPr>
            <p:ph type="sldNum" sz="quarter" idx="16"/>
          </p:nvPr>
        </p:nvSpPr>
        <p:spPr/>
        <p:txBody>
          <a:bodyPr rtlCol="0"/>
          <a:lstStyle/>
          <a:p>
            <a:fld id="{41F5D4A7-49C0-47C3-81B2-8A763A36ACD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DBCA1D1-F423-4E52-92B0-AF6B68C6E536}" type="datetimeFigureOut">
              <a:rPr lang="en-US" smtClean="0"/>
              <a:t>9/8/2017</a:t>
            </a:fld>
            <a:endParaRPr lang="en-US"/>
          </a:p>
        </p:txBody>
      </p:sp>
      <p:sp>
        <p:nvSpPr>
          <p:cNvPr id="12" name="Slide Number Placeholder 11"/>
          <p:cNvSpPr>
            <a:spLocks noGrp="1"/>
          </p:cNvSpPr>
          <p:nvPr>
            <p:ph type="sldNum" sz="quarter" idx="16"/>
          </p:nvPr>
        </p:nvSpPr>
        <p:spPr/>
        <p:txBody>
          <a:bodyPr rtlCol="0"/>
          <a:lstStyle/>
          <a:p>
            <a:fld id="{41F5D4A7-49C0-47C3-81B2-8A763A36ACD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BCA1D1-F423-4E52-92B0-AF6B68C6E536}"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F5D4A7-49C0-47C3-81B2-8A763A36AC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CA1D1-F423-4E52-92B0-AF6B68C6E536}" type="datetimeFigureOut">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1F5D4A7-49C0-47C3-81B2-8A763A36AC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BCA1D1-F423-4E52-92B0-AF6B68C6E536}"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F5D4A7-49C0-47C3-81B2-8A763A36ACD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DBCA1D1-F423-4E52-92B0-AF6B68C6E536}" type="datetimeFigureOut">
              <a:rPr lang="en-US" smtClean="0"/>
              <a:t>9/8/2017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1F5D4A7-49C0-47C3-81B2-8A763A36ACD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DBCA1D1-F423-4E52-92B0-AF6B68C6E536}" type="datetimeFigureOut">
              <a:rPr lang="en-US" smtClean="0"/>
              <a:t>9/8/2017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F5D4A7-49C0-47C3-81B2-8A763A36AC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699044"/>
            <a:ext cx="8382000" cy="1828800"/>
          </a:xfrm>
        </p:spPr>
        <p:txBody>
          <a:bodyPr>
            <a:noAutofit/>
          </a:bodyPr>
          <a:lstStyle/>
          <a:p>
            <a:pPr algn="ctr"/>
            <a:r>
              <a:rPr lang="en-US" sz="6600" b="1" u="sng" dirty="0" smtClean="0"/>
              <a:t>Warm Up  </a:t>
            </a:r>
            <a:endParaRPr lang="en-US" sz="6600" b="1" u="sng" dirty="0"/>
          </a:p>
        </p:txBody>
      </p:sp>
      <p:pic>
        <p:nvPicPr>
          <p:cNvPr id="1026" name="Picture 2" descr="C:\Documents and Settings\lsniegowski\Local Settings\Temporary Internet Files\Content.IE5\5MW0J01M\MC900056204[1].wmf"/>
          <p:cNvPicPr>
            <a:picLocks noChangeAspect="1" noChangeArrowheads="1"/>
          </p:cNvPicPr>
          <p:nvPr/>
        </p:nvPicPr>
        <p:blipFill>
          <a:blip r:embed="rId2" cstate="print"/>
          <a:srcRect/>
          <a:stretch>
            <a:fillRect/>
          </a:stretch>
        </p:blipFill>
        <p:spPr bwMode="auto">
          <a:xfrm>
            <a:off x="6147563" y="3687604"/>
            <a:ext cx="3006988" cy="2232898"/>
          </a:xfrm>
          <a:prstGeom prst="rect">
            <a:avLst/>
          </a:prstGeom>
          <a:noFill/>
        </p:spPr>
      </p:pic>
      <p:sp>
        <p:nvSpPr>
          <p:cNvPr id="3" name="TextBox 2"/>
          <p:cNvSpPr txBox="1"/>
          <p:nvPr/>
        </p:nvSpPr>
        <p:spPr>
          <a:xfrm>
            <a:off x="152400" y="1242298"/>
            <a:ext cx="8610600" cy="4678204"/>
          </a:xfrm>
          <a:prstGeom prst="rect">
            <a:avLst/>
          </a:prstGeom>
          <a:noFill/>
        </p:spPr>
        <p:txBody>
          <a:bodyPr wrap="square" rtlCol="0">
            <a:spAutoFit/>
          </a:bodyPr>
          <a:lstStyle/>
          <a:p>
            <a:pPr marL="342900" indent="-342900">
              <a:buFont typeface="+mj-lt"/>
              <a:buAutoNum type="arabicPeriod"/>
            </a:pPr>
            <a:r>
              <a:rPr lang="en-US" sz="2800" dirty="0" smtClean="0"/>
              <a:t>Go to the table by the calendar and grab an Age of Exploration Vocabulary Sheet. </a:t>
            </a:r>
          </a:p>
          <a:p>
            <a:pPr marL="342900" indent="-342900">
              <a:buFont typeface="+mj-lt"/>
              <a:buAutoNum type="arabicPeriod"/>
            </a:pPr>
            <a:r>
              <a:rPr lang="en-US" sz="2800" dirty="0" smtClean="0"/>
              <a:t>Update your Table of Contents </a:t>
            </a:r>
          </a:p>
          <a:p>
            <a:pPr marL="342900" indent="-342900">
              <a:buFont typeface="+mj-lt"/>
              <a:buAutoNum type="arabicPeriod"/>
            </a:pPr>
            <a:endParaRPr lang="en-US" sz="2800" dirty="0"/>
          </a:p>
          <a:p>
            <a:pPr marL="342900" indent="-342900">
              <a:buFont typeface="+mj-lt"/>
              <a:buAutoNum type="arabicPeriod"/>
            </a:pPr>
            <a:endParaRPr lang="en-US" sz="2800" dirty="0" smtClean="0"/>
          </a:p>
          <a:p>
            <a:pPr marL="342900" indent="-342900">
              <a:buFont typeface="+mj-lt"/>
              <a:buAutoNum type="arabicPeriod"/>
            </a:pPr>
            <a:endParaRPr lang="en-US" sz="2800" dirty="0"/>
          </a:p>
          <a:p>
            <a:pPr marL="342900" indent="-342900">
              <a:buFont typeface="+mj-lt"/>
              <a:buAutoNum type="arabicPeriod"/>
            </a:pPr>
            <a:endParaRPr lang="en-US" sz="2800" dirty="0" smtClean="0"/>
          </a:p>
          <a:p>
            <a:pPr marL="342900" indent="-342900">
              <a:buFont typeface="+mj-lt"/>
              <a:buAutoNum type="arabicPeriod"/>
            </a:pPr>
            <a:r>
              <a:rPr lang="en-US" sz="2800" dirty="0" smtClean="0"/>
              <a:t>Once your Table of Contents is up to date,</a:t>
            </a:r>
          </a:p>
          <a:p>
            <a:r>
              <a:rPr lang="en-US" sz="2800" dirty="0" smtClean="0"/>
              <a:t>   begin filling out the “My Guess” column</a:t>
            </a:r>
          </a:p>
          <a:p>
            <a:r>
              <a:rPr lang="en-US" sz="2800" dirty="0" smtClean="0"/>
              <a:t>   of the Age of Exploration Vocabulary </a:t>
            </a:r>
          </a:p>
          <a:p>
            <a:pPr marL="285750" indent="-285750">
              <a:buFontTx/>
              <a:buChar cha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10336119"/>
              </p:ext>
            </p:extLst>
          </p:nvPr>
        </p:nvGraphicFramePr>
        <p:xfrm>
          <a:off x="457200" y="2743200"/>
          <a:ext cx="6324600" cy="1371600"/>
        </p:xfrm>
        <a:graphic>
          <a:graphicData uri="http://schemas.openxmlformats.org/drawingml/2006/table">
            <a:tbl>
              <a:tblPr firstRow="1" bandRow="1">
                <a:tableStyleId>{5C22544A-7EE6-4342-B048-85BDC9FD1C3A}</a:tableStyleId>
              </a:tblPr>
              <a:tblGrid>
                <a:gridCol w="869633"/>
                <a:gridCol w="959166"/>
                <a:gridCol w="4495801"/>
              </a:tblGrid>
              <a:tr h="370840">
                <a:tc>
                  <a:txBody>
                    <a:bodyPr/>
                    <a:lstStyle/>
                    <a:p>
                      <a:r>
                        <a:rPr lang="en-US" sz="2400" dirty="0" smtClean="0"/>
                        <a:t>Entry </a:t>
                      </a:r>
                      <a:endParaRPr lang="en-US" sz="2400" dirty="0"/>
                    </a:p>
                  </a:txBody>
                  <a:tcPr/>
                </a:tc>
                <a:tc>
                  <a:txBody>
                    <a:bodyPr/>
                    <a:lstStyle/>
                    <a:p>
                      <a:r>
                        <a:rPr lang="en-US" sz="2400" dirty="0" smtClean="0"/>
                        <a:t>Date </a:t>
                      </a:r>
                      <a:endParaRPr lang="en-US" sz="2400" dirty="0"/>
                    </a:p>
                  </a:txBody>
                  <a:tcPr/>
                </a:tc>
                <a:tc>
                  <a:txBody>
                    <a:bodyPr/>
                    <a:lstStyle/>
                    <a:p>
                      <a:r>
                        <a:rPr lang="en-US" sz="2400" dirty="0" smtClean="0"/>
                        <a:t>Title</a:t>
                      </a:r>
                      <a:r>
                        <a:rPr lang="en-US" sz="2400" baseline="0" dirty="0" smtClean="0"/>
                        <a:t> </a:t>
                      </a:r>
                      <a:endParaRPr lang="en-US" sz="2400" dirty="0"/>
                    </a:p>
                  </a:txBody>
                  <a:tcPr/>
                </a:tc>
              </a:tr>
              <a:tr h="370840">
                <a:tc>
                  <a:txBody>
                    <a:bodyPr/>
                    <a:lstStyle/>
                    <a:p>
                      <a:r>
                        <a:rPr lang="en-US" sz="2400" dirty="0" smtClean="0"/>
                        <a:t>8</a:t>
                      </a:r>
                      <a:endParaRPr lang="en-US" sz="2400" dirty="0"/>
                    </a:p>
                  </a:txBody>
                  <a:tcPr/>
                </a:tc>
                <a:tc>
                  <a:txBody>
                    <a:bodyPr/>
                    <a:lstStyle/>
                    <a:p>
                      <a:r>
                        <a:rPr lang="en-US" sz="2400" dirty="0" smtClean="0"/>
                        <a:t>09-08</a:t>
                      </a:r>
                      <a:endParaRPr lang="en-US" sz="2400" dirty="0"/>
                    </a:p>
                  </a:txBody>
                  <a:tcPr/>
                </a:tc>
                <a:tc>
                  <a:txBody>
                    <a:bodyPr/>
                    <a:lstStyle/>
                    <a:p>
                      <a:r>
                        <a:rPr lang="en-US" sz="2400" dirty="0" smtClean="0"/>
                        <a:t>Age of Exploration Vocabulary </a:t>
                      </a:r>
                      <a:endParaRPr lang="en-US" sz="2400" dirty="0"/>
                    </a:p>
                  </a:txBody>
                  <a:tcPr/>
                </a:tc>
              </a:tr>
              <a:tr h="370840">
                <a:tc>
                  <a:txBody>
                    <a:bodyPr/>
                    <a:lstStyle/>
                    <a:p>
                      <a:r>
                        <a:rPr lang="en-US" sz="2400" dirty="0" smtClean="0"/>
                        <a:t>9</a:t>
                      </a:r>
                      <a:endParaRPr lang="en-US" sz="2400" dirty="0"/>
                    </a:p>
                  </a:txBody>
                  <a:tcPr/>
                </a:tc>
                <a:tc>
                  <a:txBody>
                    <a:bodyPr/>
                    <a:lstStyle/>
                    <a:p>
                      <a:r>
                        <a:rPr lang="en-US" sz="2400" dirty="0" smtClean="0"/>
                        <a:t>09-08</a:t>
                      </a:r>
                      <a:endParaRPr lang="en-US" sz="2400" dirty="0"/>
                    </a:p>
                  </a:txBody>
                  <a:tcPr/>
                </a:tc>
                <a:tc>
                  <a:txBody>
                    <a:bodyPr/>
                    <a:lstStyle/>
                    <a:p>
                      <a:r>
                        <a:rPr lang="en-US" sz="2400" dirty="0" smtClean="0"/>
                        <a:t>Motive for Exploration </a:t>
                      </a:r>
                      <a:endParaRPr lang="en-US" sz="2400" dirty="0"/>
                    </a:p>
                  </a:txBody>
                  <a:tcPr/>
                </a:tc>
              </a:tr>
            </a:tbl>
          </a:graphicData>
        </a:graphic>
      </p:graphicFrame>
    </p:spTree>
    <p:extLst>
      <p:ext uri="{BB962C8B-B14F-4D97-AF65-F5344CB8AC3E}">
        <p14:creationId xmlns:p14="http://schemas.microsoft.com/office/powerpoint/2010/main" val="2768482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762000" y="533400"/>
            <a:ext cx="7924800" cy="5207726"/>
          </a:xfrm>
          <a:prstGeom prst="rect">
            <a:avLst/>
          </a:prstGeom>
          <a:noFill/>
          <a:ln w="19050">
            <a:solidFill>
              <a:schemeClr val="tx1"/>
            </a:solidFill>
            <a:miter lim="800000"/>
            <a:headEnd/>
            <a:tailEnd/>
          </a:ln>
        </p:spPr>
      </p:pic>
      <p:pic>
        <p:nvPicPr>
          <p:cNvPr id="5" name="Picture 9"/>
          <p:cNvPicPr>
            <a:picLocks noChangeAspect="1" noChangeArrowheads="1"/>
          </p:cNvPicPr>
          <p:nvPr/>
        </p:nvPicPr>
        <p:blipFill>
          <a:blip r:embed="rId3" cstate="print"/>
          <a:srcRect/>
          <a:stretch>
            <a:fillRect/>
          </a:stretch>
        </p:blipFill>
        <p:spPr bwMode="auto">
          <a:xfrm>
            <a:off x="304800" y="4506686"/>
            <a:ext cx="2971800" cy="2122714"/>
          </a:xfrm>
          <a:prstGeom prst="rect">
            <a:avLst/>
          </a:prstGeom>
          <a:noFill/>
          <a:ln w="190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xit" presetSubtype="0" fill="hold" nodeType="withEffect">
                                  <p:stCondLst>
                                    <p:cond delay="0"/>
                                  </p:stCondLst>
                                  <p:childTnLst>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Who Controls Trade Controls All</a:t>
            </a:r>
            <a:endParaRPr lang="en-US" dirty="0"/>
          </a:p>
        </p:txBody>
      </p:sp>
      <p:sp>
        <p:nvSpPr>
          <p:cNvPr id="3" name="Content Placeholder 2"/>
          <p:cNvSpPr>
            <a:spLocks noGrp="1"/>
          </p:cNvSpPr>
          <p:nvPr>
            <p:ph sz="quarter" idx="1"/>
          </p:nvPr>
        </p:nvSpPr>
        <p:spPr/>
        <p:txBody>
          <a:bodyPr>
            <a:normAutofit/>
          </a:bodyPr>
          <a:lstStyle/>
          <a:p>
            <a:pPr>
              <a:buFont typeface="Arial" charset="0"/>
              <a:buChar char="►"/>
              <a:defRPr/>
            </a:pPr>
            <a:r>
              <a:rPr lang="en-US" sz="3200" dirty="0" smtClean="0"/>
              <a:t>The</a:t>
            </a:r>
            <a:r>
              <a:rPr lang="en-US" sz="3200" dirty="0" smtClean="0">
                <a:solidFill>
                  <a:srgbClr val="FF0000"/>
                </a:solidFill>
              </a:rPr>
              <a:t> Muslims </a:t>
            </a:r>
            <a:r>
              <a:rPr lang="en-US" sz="3200" dirty="0" smtClean="0"/>
              <a:t>and</a:t>
            </a:r>
            <a:r>
              <a:rPr lang="en-US" sz="3200" dirty="0" smtClean="0">
                <a:solidFill>
                  <a:srgbClr val="FF0000"/>
                </a:solidFill>
              </a:rPr>
              <a:t> Italians </a:t>
            </a:r>
            <a:r>
              <a:rPr lang="en-US" sz="3200" dirty="0" smtClean="0"/>
              <a:t>controlled all the goods from East to West.  </a:t>
            </a:r>
          </a:p>
          <a:p>
            <a:pPr>
              <a:buFont typeface="Arial" charset="0"/>
              <a:buChar char="►"/>
              <a:defRPr/>
            </a:pPr>
            <a:r>
              <a:rPr lang="en-US" sz="3200" dirty="0" smtClean="0"/>
              <a:t>Muslims sold Asian goods to Italian merchants, who controlled trade across the land routes of the Mediterranean region.</a:t>
            </a:r>
          </a:p>
          <a:p>
            <a:pPr>
              <a:buFont typeface="Arial" charset="0"/>
              <a:buChar char="►"/>
              <a:defRPr/>
            </a:pPr>
            <a:r>
              <a:rPr lang="en-US" sz="3200" dirty="0" smtClean="0"/>
              <a:t>Italian merchants resold the items at </a:t>
            </a:r>
            <a:r>
              <a:rPr lang="en-US" sz="3200" dirty="0" smtClean="0">
                <a:solidFill>
                  <a:srgbClr val="FF0000"/>
                </a:solidFill>
              </a:rPr>
              <a:t>increased prices to merchants throughout Europe.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is Good</a:t>
            </a:r>
            <a:endParaRPr lang="en-US" dirty="0"/>
          </a:p>
        </p:txBody>
      </p:sp>
      <p:sp>
        <p:nvSpPr>
          <p:cNvPr id="3" name="Content Placeholder 2"/>
          <p:cNvSpPr>
            <a:spLocks noGrp="1"/>
          </p:cNvSpPr>
          <p:nvPr>
            <p:ph sz="quarter" idx="1"/>
          </p:nvPr>
        </p:nvSpPr>
        <p:spPr>
          <a:xfrm>
            <a:off x="612648" y="1752600"/>
            <a:ext cx="8153400" cy="4495800"/>
          </a:xfrm>
        </p:spPr>
        <p:txBody>
          <a:bodyPr>
            <a:normAutofit/>
          </a:bodyPr>
          <a:lstStyle/>
          <a:p>
            <a:pPr>
              <a:buFont typeface="Arial" charset="0"/>
              <a:buChar char="►"/>
              <a:defRPr/>
            </a:pPr>
            <a:r>
              <a:rPr lang="en-US" sz="3200" dirty="0" smtClean="0"/>
              <a:t>Other European traders did not like this arrangement.  Paying such high prices to the Italians severely cut into their profits.  </a:t>
            </a:r>
          </a:p>
          <a:p>
            <a:pPr>
              <a:buFont typeface="Arial" charset="0"/>
              <a:buChar char="►"/>
              <a:defRPr/>
            </a:pPr>
            <a:r>
              <a:rPr lang="en-US" sz="3200" dirty="0" smtClean="0">
                <a:solidFill>
                  <a:srgbClr val="FF0000"/>
                </a:solidFill>
              </a:rPr>
              <a:t>By the 1400s European merchants</a:t>
            </a:r>
            <a:r>
              <a:rPr lang="en-US" sz="3200" dirty="0" smtClean="0"/>
              <a:t>—as well as the new monarchs of England, Spain, Portugal, and France---</a:t>
            </a:r>
            <a:r>
              <a:rPr lang="en-US" sz="3200" dirty="0" smtClean="0">
                <a:solidFill>
                  <a:srgbClr val="FF0000"/>
                </a:solidFill>
              </a:rPr>
              <a:t>sought to bypass the Italian </a:t>
            </a:r>
            <a:r>
              <a:rPr lang="en-US" sz="3200" dirty="0" smtClean="0">
                <a:solidFill>
                  <a:srgbClr val="FF0000"/>
                </a:solidFill>
              </a:rPr>
              <a:t>merchants. This </a:t>
            </a:r>
            <a:r>
              <a:rPr lang="en-US" sz="3200" dirty="0" smtClean="0">
                <a:solidFill>
                  <a:srgbClr val="FF0000"/>
                </a:solidFill>
              </a:rPr>
              <a:t>meant finding a sea route directly to Asia.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G: </a:t>
            </a:r>
            <a:r>
              <a:rPr lang="en-US" dirty="0" smtClean="0">
                <a:solidFill>
                  <a:srgbClr val="FF0000"/>
                </a:solidFill>
              </a:rPr>
              <a:t>Glory</a:t>
            </a:r>
            <a:endParaRPr lang="en-US" dirty="0">
              <a:solidFill>
                <a:srgbClr val="FF0000"/>
              </a:solidFill>
            </a:endParaRPr>
          </a:p>
        </p:txBody>
      </p:sp>
      <p:sp>
        <p:nvSpPr>
          <p:cNvPr id="3" name="Content Placeholder 2"/>
          <p:cNvSpPr>
            <a:spLocks noGrp="1"/>
          </p:cNvSpPr>
          <p:nvPr>
            <p:ph sz="quarter" idx="1"/>
          </p:nvPr>
        </p:nvSpPr>
        <p:spPr>
          <a:xfrm>
            <a:off x="4191000" y="1600200"/>
            <a:ext cx="4724400" cy="5029200"/>
          </a:xfrm>
        </p:spPr>
        <p:txBody>
          <a:bodyPr>
            <a:normAutofit fontScale="85000" lnSpcReduction="10000"/>
          </a:bodyPr>
          <a:lstStyle/>
          <a:p>
            <a:pPr>
              <a:lnSpc>
                <a:spcPct val="90000"/>
              </a:lnSpc>
              <a:buFont typeface="Arial" charset="0"/>
              <a:buChar char="►"/>
              <a:defRPr/>
            </a:pPr>
            <a:r>
              <a:rPr lang="en-US" sz="3200" dirty="0" smtClean="0"/>
              <a:t>Just like the first G, Gold, Glory was a relatively new idea in Europe</a:t>
            </a:r>
          </a:p>
          <a:p>
            <a:pPr>
              <a:lnSpc>
                <a:spcPct val="90000"/>
              </a:lnSpc>
              <a:buFont typeface="Arial" charset="0"/>
              <a:buChar char="►"/>
              <a:defRPr/>
            </a:pPr>
            <a:r>
              <a:rPr lang="en-US" sz="3200" dirty="0" smtClean="0"/>
              <a:t>Came out of the Renaissance ideal of Humanism, and the focus on individual achievement</a:t>
            </a:r>
          </a:p>
          <a:p>
            <a:pPr>
              <a:lnSpc>
                <a:spcPct val="90000"/>
              </a:lnSpc>
              <a:buFont typeface="Arial" charset="0"/>
              <a:buChar char="►"/>
              <a:defRPr/>
            </a:pPr>
            <a:r>
              <a:rPr lang="en-US" sz="3200" dirty="0" smtClean="0"/>
              <a:t>With the rise of the printing press, </a:t>
            </a:r>
            <a:r>
              <a:rPr lang="en-US" sz="3200" dirty="0" smtClean="0">
                <a:solidFill>
                  <a:srgbClr val="FF0000"/>
                </a:solidFill>
              </a:rPr>
              <a:t>the idea of gaining fame for one’s actions was more possible</a:t>
            </a:r>
          </a:p>
          <a:p>
            <a:pPr>
              <a:lnSpc>
                <a:spcPct val="90000"/>
              </a:lnSpc>
              <a:buFont typeface="Arial" charset="0"/>
              <a:buChar char="►"/>
              <a:defRPr/>
            </a:pPr>
            <a:r>
              <a:rPr lang="en-US" sz="3200" dirty="0" smtClean="0">
                <a:solidFill>
                  <a:srgbClr val="FF0000"/>
                </a:solidFill>
              </a:rPr>
              <a:t>Also, individual kings wanted glory for their kingdoms, competition spreads</a:t>
            </a:r>
          </a:p>
        </p:txBody>
      </p:sp>
      <p:pic>
        <p:nvPicPr>
          <p:cNvPr id="4" name="Picture 6" descr="The Triumph of Fame, from a set of The Triumphs of Petrarch1502-4Flemish (probably Brussels)Wool and silk tapestry11 ft. 7 in. x 11 ft.Purchase, The Annenberg Foundation Gift, 1998 (1998.205)The Metropolitan Museum of Art"/>
          <p:cNvPicPr>
            <a:picLocks noChangeAspect="1" noChangeArrowheads="1"/>
          </p:cNvPicPr>
          <p:nvPr/>
        </p:nvPicPr>
        <p:blipFill>
          <a:blip r:embed="rId2" cstate="print"/>
          <a:srcRect/>
          <a:stretch>
            <a:fillRect/>
          </a:stretch>
        </p:blipFill>
        <p:spPr>
          <a:xfrm>
            <a:off x="304800" y="1676400"/>
            <a:ext cx="3810000" cy="4067175"/>
          </a:xfrm>
          <a:prstGeom prst="rect">
            <a:avLst/>
          </a:prstGeom>
        </p:spPr>
      </p:pic>
      <p:sp>
        <p:nvSpPr>
          <p:cNvPr id="5" name="Text Box 7"/>
          <p:cNvSpPr txBox="1">
            <a:spLocks noChangeArrowheads="1"/>
          </p:cNvSpPr>
          <p:nvPr/>
        </p:nvSpPr>
        <p:spPr bwMode="auto">
          <a:xfrm>
            <a:off x="381000" y="5943600"/>
            <a:ext cx="3733800" cy="641350"/>
          </a:xfrm>
          <a:prstGeom prst="rect">
            <a:avLst/>
          </a:prstGeom>
          <a:noFill/>
          <a:ln w="9525">
            <a:noFill/>
            <a:miter lim="800000"/>
            <a:headEnd/>
            <a:tailEnd/>
          </a:ln>
        </p:spPr>
        <p:txBody>
          <a:bodyPr>
            <a:spAutoFit/>
          </a:bodyPr>
          <a:lstStyle/>
          <a:p>
            <a:pPr>
              <a:spcBef>
                <a:spcPct val="50000"/>
              </a:spcBef>
            </a:pPr>
            <a:r>
              <a:rPr lang="en-US" i="1" dirty="0"/>
              <a:t>The Triumph of Fame</a:t>
            </a:r>
            <a:r>
              <a:rPr lang="en-US" dirty="0"/>
              <a:t>, a Flemish tapestry from 1502.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G: </a:t>
            </a:r>
            <a:r>
              <a:rPr lang="en-US" dirty="0" smtClean="0">
                <a:solidFill>
                  <a:srgbClr val="FF0000"/>
                </a:solidFill>
              </a:rPr>
              <a:t>God</a:t>
            </a:r>
            <a:endParaRPr lang="en-US" dirty="0">
              <a:solidFill>
                <a:srgbClr val="FF0000"/>
              </a:solidFill>
            </a:endParaRPr>
          </a:p>
        </p:txBody>
      </p:sp>
      <p:sp>
        <p:nvSpPr>
          <p:cNvPr id="3" name="Content Placeholder 2"/>
          <p:cNvSpPr>
            <a:spLocks noGrp="1"/>
          </p:cNvSpPr>
          <p:nvPr>
            <p:ph sz="quarter" idx="1"/>
          </p:nvPr>
        </p:nvSpPr>
        <p:spPr>
          <a:xfrm>
            <a:off x="381000" y="1600200"/>
            <a:ext cx="8385048" cy="4876800"/>
          </a:xfrm>
        </p:spPr>
        <p:txBody>
          <a:bodyPr>
            <a:normAutofit fontScale="92500" lnSpcReduction="20000"/>
          </a:bodyPr>
          <a:lstStyle/>
          <a:p>
            <a:pPr>
              <a:buFont typeface="Arial" charset="0"/>
              <a:buChar char="►"/>
              <a:defRPr/>
            </a:pPr>
            <a:r>
              <a:rPr lang="en-US" sz="3200" dirty="0" smtClean="0"/>
              <a:t>As members of a universalizing religion, Europeans had always seen spreading Christianity as a good thing.</a:t>
            </a:r>
          </a:p>
          <a:p>
            <a:pPr>
              <a:buFont typeface="Arial" charset="0"/>
              <a:buChar char="►"/>
              <a:defRPr/>
            </a:pPr>
            <a:r>
              <a:rPr lang="en-US" sz="3200" dirty="0" smtClean="0"/>
              <a:t>The desire to spread Christianity also fueled European exploration.  </a:t>
            </a:r>
          </a:p>
          <a:p>
            <a:pPr>
              <a:buFont typeface="Arial" charset="0"/>
              <a:buChar char="►"/>
              <a:defRPr/>
            </a:pPr>
            <a:r>
              <a:rPr lang="en-US" sz="3200" dirty="0" smtClean="0"/>
              <a:t>Aside from leaving Europeans with a taste for spices, the Crusades left </a:t>
            </a:r>
            <a:r>
              <a:rPr lang="en-US" sz="3200" dirty="0" smtClean="0">
                <a:solidFill>
                  <a:srgbClr val="FF0000"/>
                </a:solidFill>
              </a:rPr>
              <a:t>feelings of hostility between Christians and Muslims.</a:t>
            </a:r>
            <a:r>
              <a:rPr lang="en-US" sz="3200" dirty="0" smtClean="0"/>
              <a:t>  </a:t>
            </a:r>
          </a:p>
          <a:p>
            <a:pPr>
              <a:buFont typeface="Arial" charset="0"/>
              <a:buChar char="►"/>
              <a:defRPr/>
            </a:pPr>
            <a:r>
              <a:rPr lang="en-US" sz="3200" dirty="0" smtClean="0">
                <a:solidFill>
                  <a:srgbClr val="FF0000"/>
                </a:solidFill>
              </a:rPr>
              <a:t>European nations believed that they had a sacred duty to convert non-Christians.</a:t>
            </a:r>
          </a:p>
          <a:p>
            <a:pPr>
              <a:buFont typeface="Arial" charset="0"/>
              <a:buChar char="►"/>
              <a:defRPr/>
            </a:pPr>
            <a:r>
              <a:rPr lang="en-US" sz="3200" dirty="0" smtClean="0"/>
              <a:t>Especially after the Reformation, competition arose between religions.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were the new technologies that enabled explorations?</a:t>
            </a:r>
            <a:endParaRPr lang="en-US" dirty="0"/>
          </a:p>
        </p:txBody>
      </p:sp>
      <p:sp>
        <p:nvSpPr>
          <p:cNvPr id="3" name="Content Placeholder 2"/>
          <p:cNvSpPr>
            <a:spLocks noGrp="1"/>
          </p:cNvSpPr>
          <p:nvPr>
            <p:ph sz="quarter" idx="1"/>
          </p:nvPr>
        </p:nvSpPr>
        <p:spPr>
          <a:xfrm>
            <a:off x="228600" y="1600200"/>
            <a:ext cx="5181600" cy="4876800"/>
          </a:xfrm>
        </p:spPr>
        <p:txBody>
          <a:bodyPr>
            <a:normAutofit fontScale="92500" lnSpcReduction="10000"/>
          </a:bodyPr>
          <a:lstStyle/>
          <a:p>
            <a:pPr>
              <a:lnSpc>
                <a:spcPct val="80000"/>
              </a:lnSpc>
              <a:buFont typeface="Arial" charset="0"/>
              <a:buChar char="►"/>
              <a:defRPr/>
            </a:pPr>
            <a:r>
              <a:rPr lang="en-US" sz="3200" dirty="0" smtClean="0"/>
              <a:t>The caravel was a new, faster, more maneuverable ship</a:t>
            </a:r>
          </a:p>
          <a:p>
            <a:pPr>
              <a:lnSpc>
                <a:spcPct val="80000"/>
              </a:lnSpc>
              <a:buFont typeface="Arial" charset="0"/>
              <a:buChar char="►"/>
              <a:defRPr/>
            </a:pPr>
            <a:r>
              <a:rPr lang="en-US" sz="3200" dirty="0" smtClean="0"/>
              <a:t>Older ships had square sails, caravels had triangular sails (easier to change direction)</a:t>
            </a:r>
          </a:p>
          <a:p>
            <a:pPr>
              <a:lnSpc>
                <a:spcPct val="80000"/>
              </a:lnSpc>
              <a:buFont typeface="Arial" charset="0"/>
              <a:buChar char="►"/>
              <a:defRPr/>
            </a:pPr>
            <a:r>
              <a:rPr lang="en-US" sz="3200" dirty="0" smtClean="0"/>
              <a:t>Bilge pump system enabled ship to float higher (less likely to run aground, easier to explore coasts and rivers)</a:t>
            </a:r>
          </a:p>
          <a:p>
            <a:pPr>
              <a:lnSpc>
                <a:spcPct val="80000"/>
              </a:lnSpc>
              <a:buFont typeface="Arial" charset="0"/>
              <a:buChar char="►"/>
              <a:defRPr/>
            </a:pPr>
            <a:r>
              <a:rPr lang="en-US" sz="3200" dirty="0" smtClean="0"/>
              <a:t>Compass, astrolabe, maps and other technologies from Islamic culture all helped make explorations possible</a:t>
            </a:r>
          </a:p>
        </p:txBody>
      </p:sp>
      <p:pic>
        <p:nvPicPr>
          <p:cNvPr id="4" name="Picture 6" descr="The Caravel"/>
          <p:cNvPicPr>
            <a:picLocks noChangeAspect="1" noChangeArrowheads="1"/>
          </p:cNvPicPr>
          <p:nvPr/>
        </p:nvPicPr>
        <p:blipFill>
          <a:blip r:embed="rId2" cstate="print"/>
          <a:srcRect/>
          <a:stretch>
            <a:fillRect/>
          </a:stretch>
        </p:blipFill>
        <p:spPr bwMode="auto">
          <a:xfrm>
            <a:off x="5334000" y="1981200"/>
            <a:ext cx="3675063" cy="3810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factors were pushing Europeans to explore?</a:t>
            </a:r>
            <a:endParaRPr lang="en-US" dirty="0"/>
          </a:p>
        </p:txBody>
      </p:sp>
      <p:sp>
        <p:nvSpPr>
          <p:cNvPr id="3" name="Content Placeholder 2"/>
          <p:cNvSpPr>
            <a:spLocks noGrp="1"/>
          </p:cNvSpPr>
          <p:nvPr>
            <p:ph sz="quarter" idx="1"/>
          </p:nvPr>
        </p:nvSpPr>
        <p:spPr>
          <a:xfrm>
            <a:off x="304800" y="1600200"/>
            <a:ext cx="4114800" cy="4953000"/>
          </a:xfrm>
        </p:spPr>
        <p:txBody>
          <a:bodyPr>
            <a:normAutofit/>
          </a:bodyPr>
          <a:lstStyle/>
          <a:p>
            <a:pPr>
              <a:buFont typeface="Arial" charset="0"/>
              <a:buChar char="►"/>
              <a:defRPr/>
            </a:pPr>
            <a:r>
              <a:rPr lang="en-US" sz="3200" dirty="0" smtClean="0"/>
              <a:t>Decline of Mongol Empire in 1400s </a:t>
            </a:r>
            <a:r>
              <a:rPr lang="en-US" sz="3200" dirty="0" smtClean="0">
                <a:solidFill>
                  <a:srgbClr val="FF0000"/>
                </a:solidFill>
              </a:rPr>
              <a:t>made goods from the east harder to get, more expensive</a:t>
            </a:r>
          </a:p>
          <a:p>
            <a:pPr>
              <a:buFont typeface="Arial" charset="0"/>
              <a:buChar char="►"/>
              <a:defRPr/>
            </a:pPr>
            <a:r>
              <a:rPr lang="en-US" sz="3200" dirty="0" smtClean="0">
                <a:solidFill>
                  <a:srgbClr val="FF0000"/>
                </a:solidFill>
              </a:rPr>
              <a:t>Fall of Constantinople to the Ottoman Turks </a:t>
            </a:r>
            <a:r>
              <a:rPr lang="en-US" sz="3200" dirty="0" smtClean="0"/>
              <a:t>in 1453 was a major block to trade</a:t>
            </a:r>
          </a:p>
        </p:txBody>
      </p:sp>
      <p:pic>
        <p:nvPicPr>
          <p:cNvPr id="4" name="Picture 7" descr="Siege_of_Constantinople"/>
          <p:cNvPicPr>
            <a:picLocks noChangeAspect="1" noChangeArrowheads="1"/>
          </p:cNvPicPr>
          <p:nvPr/>
        </p:nvPicPr>
        <p:blipFill>
          <a:blip r:embed="rId2" cstate="print"/>
          <a:srcRect/>
          <a:stretch>
            <a:fillRect/>
          </a:stretch>
        </p:blipFill>
        <p:spPr>
          <a:xfrm>
            <a:off x="4342450" y="1828801"/>
            <a:ext cx="4649150" cy="4191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Homework! </a:t>
            </a:r>
            <a:endParaRPr lang="en-US" dirty="0"/>
          </a:p>
        </p:txBody>
      </p:sp>
      <p:sp>
        <p:nvSpPr>
          <p:cNvPr id="3" name="Content Placeholder 2"/>
          <p:cNvSpPr>
            <a:spLocks noGrp="1"/>
          </p:cNvSpPr>
          <p:nvPr>
            <p:ph sz="quarter" idx="1"/>
          </p:nvPr>
        </p:nvSpPr>
        <p:spPr>
          <a:xfrm>
            <a:off x="152400" y="1600200"/>
            <a:ext cx="8839200" cy="4800600"/>
          </a:xfrm>
        </p:spPr>
        <p:txBody>
          <a:bodyPr>
            <a:noAutofit/>
          </a:bodyPr>
          <a:lstStyle/>
          <a:p>
            <a:pPr>
              <a:buFont typeface="Arial" charset="0"/>
              <a:buChar char="►"/>
              <a:defRPr/>
            </a:pPr>
            <a:r>
              <a:rPr lang="en-US" sz="4000" dirty="0" smtClean="0"/>
              <a:t>Students have the option to complete ONE of the following </a:t>
            </a:r>
          </a:p>
          <a:p>
            <a:pPr lvl="1">
              <a:buFont typeface="Arial" charset="0"/>
              <a:buChar char="►"/>
              <a:defRPr/>
            </a:pPr>
            <a:r>
              <a:rPr lang="en-US" sz="3200" dirty="0" smtClean="0"/>
              <a:t>Flash Cards for the Age of Exploration Vocabulary </a:t>
            </a:r>
          </a:p>
          <a:p>
            <a:pPr lvl="1">
              <a:buFont typeface="Arial" charset="0"/>
              <a:buChar char="►"/>
              <a:defRPr/>
            </a:pPr>
            <a:r>
              <a:rPr lang="en-US" sz="3200" dirty="0" smtClean="0"/>
              <a:t>Flip Chart for the Age of Exploration Vocabulary</a:t>
            </a:r>
            <a:endParaRPr lang="en-US" sz="3200" dirty="0"/>
          </a:p>
          <a:p>
            <a:pPr lvl="1">
              <a:buFont typeface="Arial" charset="0"/>
              <a:buChar char="►"/>
              <a:defRPr/>
            </a:pPr>
            <a:endParaRPr lang="en-US" sz="3200" dirty="0" smtClean="0"/>
          </a:p>
          <a:p>
            <a:pPr marL="365760" lvl="1" indent="0" algn="ctr">
              <a:buNone/>
              <a:defRPr/>
            </a:pPr>
            <a:r>
              <a:rPr lang="en-US" sz="3200" i="1" dirty="0" smtClean="0"/>
              <a:t>Either one will be checked on Monday for a homework grade. A homework pass will be accepted for this assignment if you have one. </a:t>
            </a:r>
            <a:endParaRPr lang="en-US" sz="3200" i="1" dirty="0"/>
          </a:p>
        </p:txBody>
      </p:sp>
    </p:spTree>
    <p:extLst>
      <p:ext uri="{BB962C8B-B14F-4D97-AF65-F5344CB8AC3E}">
        <p14:creationId xmlns:p14="http://schemas.microsoft.com/office/powerpoint/2010/main" val="37668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82000" cy="1828800"/>
          </a:xfrm>
        </p:spPr>
        <p:txBody>
          <a:bodyPr>
            <a:noAutofit/>
          </a:bodyPr>
          <a:lstStyle/>
          <a:p>
            <a:pPr algn="ctr"/>
            <a:r>
              <a:rPr lang="en-US" sz="6600" b="1" dirty="0" smtClean="0"/>
              <a:t>Motives for Exploration</a:t>
            </a:r>
            <a:endParaRPr lang="en-US" sz="6600" b="1" dirty="0"/>
          </a:p>
        </p:txBody>
      </p:sp>
      <p:pic>
        <p:nvPicPr>
          <p:cNvPr id="1026" name="Picture 2" descr="C:\Documents and Settings\lsniegowski\Local Settings\Temporary Internet Files\Content.IE5\5MW0J01M\MC900056204[1].wmf"/>
          <p:cNvPicPr>
            <a:picLocks noChangeAspect="1" noChangeArrowheads="1"/>
          </p:cNvPicPr>
          <p:nvPr/>
        </p:nvPicPr>
        <p:blipFill>
          <a:blip r:embed="rId2" cstate="print"/>
          <a:srcRect/>
          <a:stretch>
            <a:fillRect/>
          </a:stretch>
        </p:blipFill>
        <p:spPr bwMode="auto">
          <a:xfrm>
            <a:off x="2895600" y="2819400"/>
            <a:ext cx="3193542" cy="237142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did explorations happen when they did?</a:t>
            </a:r>
            <a:endParaRPr lang="en-US" dirty="0"/>
          </a:p>
        </p:txBody>
      </p:sp>
      <p:sp>
        <p:nvSpPr>
          <p:cNvPr id="3" name="Content Placeholder 2"/>
          <p:cNvSpPr>
            <a:spLocks noGrp="1"/>
          </p:cNvSpPr>
          <p:nvPr>
            <p:ph sz="quarter" idx="1"/>
          </p:nvPr>
        </p:nvSpPr>
        <p:spPr/>
        <p:txBody>
          <a:bodyPr>
            <a:normAutofit/>
          </a:bodyPr>
          <a:lstStyle/>
          <a:p>
            <a:pPr>
              <a:buFont typeface="Arial" charset="0"/>
              <a:buChar char="►"/>
              <a:defRPr/>
            </a:pPr>
            <a:r>
              <a:rPr lang="en-US" sz="3600" dirty="0" smtClean="0"/>
              <a:t>A variety of factors all came together to make the time period (1400-1600) the “age of exploration”</a:t>
            </a:r>
          </a:p>
          <a:p>
            <a:pPr>
              <a:buFont typeface="Arial" charset="0"/>
              <a:buChar char="►"/>
              <a:defRPr/>
            </a:pPr>
            <a:r>
              <a:rPr lang="en-US" sz="3600" dirty="0" smtClean="0"/>
              <a:t>Some of these factors were pushes, external forces acting on Europe</a:t>
            </a:r>
          </a:p>
          <a:p>
            <a:pPr>
              <a:buFont typeface="Arial" charset="0"/>
              <a:buChar char="►"/>
              <a:defRPr/>
            </a:pPr>
            <a:r>
              <a:rPr lang="en-US" sz="3600" dirty="0" smtClean="0"/>
              <a:t>Some were pulls, motivations and things that attracted the Europeans</a:t>
            </a:r>
          </a:p>
          <a:p>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2" name="Picture 4" descr="http://www.cristobalcolondeibiza.com/2images/06.jpg"/>
          <p:cNvPicPr>
            <a:picLocks noChangeAspect="1" noChangeArrowheads="1"/>
          </p:cNvPicPr>
          <p:nvPr/>
        </p:nvPicPr>
        <p:blipFill>
          <a:blip r:embed="rId2" cstate="print"/>
          <a:srcRect/>
          <a:stretch>
            <a:fillRect/>
          </a:stretch>
        </p:blipFill>
        <p:spPr bwMode="auto">
          <a:xfrm>
            <a:off x="0" y="0"/>
            <a:ext cx="9144000" cy="6720842"/>
          </a:xfrm>
          <a:prstGeom prst="rect">
            <a:avLst/>
          </a:prstGeom>
          <a:noFill/>
        </p:spPr>
      </p:pic>
      <p:sp>
        <p:nvSpPr>
          <p:cNvPr id="6" name="TextBox 5"/>
          <p:cNvSpPr txBox="1"/>
          <p:nvPr/>
        </p:nvSpPr>
        <p:spPr>
          <a:xfrm>
            <a:off x="4648200" y="228600"/>
            <a:ext cx="4267200" cy="523220"/>
          </a:xfrm>
          <a:prstGeom prst="rect">
            <a:avLst/>
          </a:prstGeom>
          <a:solidFill>
            <a:schemeClr val="bg1"/>
          </a:solidFill>
        </p:spPr>
        <p:txBody>
          <a:bodyPr wrap="square" rtlCol="0">
            <a:spAutoFit/>
          </a:bodyPr>
          <a:lstStyle/>
          <a:p>
            <a:pPr algn="ctr"/>
            <a:r>
              <a:rPr lang="en-US" sz="2800" b="1" dirty="0" smtClean="0"/>
              <a:t>Medieval Map of the World</a:t>
            </a: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Map 1507</a:t>
            </a:r>
            <a:endParaRPr lang="en-US" dirty="0"/>
          </a:p>
        </p:txBody>
      </p:sp>
      <p:pic>
        <p:nvPicPr>
          <p:cNvPr id="7" name="Picture 6"/>
          <p:cNvPicPr>
            <a:picLocks noChangeAspect="1"/>
          </p:cNvPicPr>
          <p:nvPr/>
        </p:nvPicPr>
        <p:blipFill>
          <a:blip r:embed="rId2"/>
          <a:stretch>
            <a:fillRect/>
          </a:stretch>
        </p:blipFill>
        <p:spPr>
          <a:xfrm>
            <a:off x="38100" y="1066800"/>
            <a:ext cx="9105900" cy="5118924"/>
          </a:xfrm>
          <a:prstGeom prst="rect">
            <a:avLst/>
          </a:prstGeom>
        </p:spPr>
      </p:pic>
    </p:spTree>
    <p:extLst>
      <p:ext uri="{BB962C8B-B14F-4D97-AF65-F5344CB8AC3E}">
        <p14:creationId xmlns:p14="http://schemas.microsoft.com/office/powerpoint/2010/main" val="217540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a:bodyPr>
          <a:lstStyle/>
          <a:p>
            <a:r>
              <a:rPr lang="en-US" sz="3800" dirty="0" smtClean="0"/>
              <a:t>What is the easiest way to remember it all?</a:t>
            </a:r>
            <a:endParaRPr lang="en-US" sz="3800" dirty="0"/>
          </a:p>
        </p:txBody>
      </p:sp>
      <p:sp>
        <p:nvSpPr>
          <p:cNvPr id="3" name="Content Placeholder 2"/>
          <p:cNvSpPr>
            <a:spLocks noGrp="1"/>
          </p:cNvSpPr>
          <p:nvPr>
            <p:ph sz="quarter" idx="1"/>
          </p:nvPr>
        </p:nvSpPr>
        <p:spPr>
          <a:xfrm>
            <a:off x="174009" y="2057400"/>
            <a:ext cx="8305800" cy="4572000"/>
          </a:xfrm>
        </p:spPr>
        <p:txBody>
          <a:bodyPr>
            <a:normAutofit/>
          </a:bodyPr>
          <a:lstStyle/>
          <a:p>
            <a:pPr>
              <a:lnSpc>
                <a:spcPct val="90000"/>
              </a:lnSpc>
              <a:buFont typeface="Arial" charset="0"/>
              <a:buChar char="►"/>
              <a:defRPr/>
            </a:pPr>
            <a:r>
              <a:rPr lang="en-US" sz="3200" dirty="0" smtClean="0"/>
              <a:t>The Three G’s:</a:t>
            </a:r>
          </a:p>
          <a:p>
            <a:pPr lvl="1">
              <a:lnSpc>
                <a:spcPct val="90000"/>
              </a:lnSpc>
              <a:defRPr/>
            </a:pPr>
            <a:r>
              <a:rPr lang="en-US" sz="2800" dirty="0" smtClean="0"/>
              <a:t>Gold</a:t>
            </a:r>
          </a:p>
          <a:p>
            <a:pPr lvl="1">
              <a:lnSpc>
                <a:spcPct val="90000"/>
              </a:lnSpc>
              <a:defRPr/>
            </a:pPr>
            <a:r>
              <a:rPr lang="en-US" sz="2800" dirty="0" smtClean="0"/>
              <a:t>Glory</a:t>
            </a:r>
          </a:p>
          <a:p>
            <a:pPr lvl="1">
              <a:lnSpc>
                <a:spcPct val="90000"/>
              </a:lnSpc>
              <a:defRPr/>
            </a:pPr>
            <a:r>
              <a:rPr lang="en-US" sz="2800" dirty="0" smtClean="0"/>
              <a:t>God</a:t>
            </a:r>
          </a:p>
          <a:p>
            <a:pPr lvl="1">
              <a:lnSpc>
                <a:spcPct val="90000"/>
              </a:lnSpc>
              <a:defRPr/>
            </a:pPr>
            <a:endParaRPr lang="en-US" sz="2800" dirty="0"/>
          </a:p>
          <a:p>
            <a:pPr marL="365760" lvl="1" indent="0">
              <a:lnSpc>
                <a:spcPct val="90000"/>
              </a:lnSpc>
              <a:buNone/>
              <a:defRPr/>
            </a:pPr>
            <a:endParaRPr lang="en-US" sz="2800" dirty="0" smtClean="0"/>
          </a:p>
          <a:p>
            <a:pPr>
              <a:lnSpc>
                <a:spcPct val="90000"/>
              </a:lnSpc>
              <a:buFont typeface="Arial" charset="0"/>
              <a:buChar char="►"/>
              <a:defRPr/>
            </a:pPr>
            <a:r>
              <a:rPr lang="en-US" sz="3200" dirty="0" smtClean="0"/>
              <a:t>Although a little simplistic, this is a great way to remember the main motivations of the European explorers.</a:t>
            </a:r>
          </a:p>
          <a:p>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752600"/>
            <a:ext cx="5277587" cy="2848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G: </a:t>
            </a:r>
            <a:r>
              <a:rPr lang="en-US" dirty="0" smtClean="0">
                <a:solidFill>
                  <a:srgbClr val="FF0000"/>
                </a:solidFill>
              </a:rPr>
              <a:t>Gold</a:t>
            </a:r>
            <a:endParaRPr lang="en-US" dirty="0">
              <a:solidFill>
                <a:srgbClr val="FF0000"/>
              </a:solidFill>
            </a:endParaRPr>
          </a:p>
        </p:txBody>
      </p:sp>
      <p:sp>
        <p:nvSpPr>
          <p:cNvPr id="3" name="Content Placeholder 2"/>
          <p:cNvSpPr>
            <a:spLocks noGrp="1"/>
          </p:cNvSpPr>
          <p:nvPr>
            <p:ph sz="quarter" idx="1"/>
          </p:nvPr>
        </p:nvSpPr>
        <p:spPr>
          <a:xfrm>
            <a:off x="381000" y="1600200"/>
            <a:ext cx="8385048" cy="5029200"/>
          </a:xfrm>
        </p:spPr>
        <p:txBody>
          <a:bodyPr>
            <a:noAutofit/>
          </a:bodyPr>
          <a:lstStyle/>
          <a:p>
            <a:pPr>
              <a:lnSpc>
                <a:spcPct val="80000"/>
              </a:lnSpc>
              <a:buFont typeface="Arial" charset="0"/>
              <a:buChar char="►"/>
              <a:defRPr/>
            </a:pPr>
            <a:r>
              <a:rPr lang="en-US" sz="2700" dirty="0" smtClean="0"/>
              <a:t>Gold was a hot item that explorers were looking for, but </a:t>
            </a:r>
            <a:r>
              <a:rPr lang="en-US" sz="2700" dirty="0" smtClean="0">
                <a:solidFill>
                  <a:srgbClr val="FF0000"/>
                </a:solidFill>
              </a:rPr>
              <a:t>remember that it is really wealth that explorers were after.</a:t>
            </a:r>
          </a:p>
          <a:p>
            <a:pPr>
              <a:lnSpc>
                <a:spcPct val="80000"/>
              </a:lnSpc>
              <a:buFont typeface="Arial" charset="0"/>
              <a:buChar char="►"/>
              <a:defRPr/>
            </a:pPr>
            <a:r>
              <a:rPr lang="en-US" sz="2700" dirty="0" smtClean="0"/>
              <a:t>Europe needed gold (and silver) to fuel the rising banking system</a:t>
            </a:r>
          </a:p>
          <a:p>
            <a:pPr>
              <a:lnSpc>
                <a:spcPct val="80000"/>
              </a:lnSpc>
              <a:buFont typeface="Arial" charset="0"/>
              <a:buChar char="►"/>
              <a:defRPr/>
            </a:pPr>
            <a:r>
              <a:rPr lang="en-US" sz="2700" dirty="0" smtClean="0">
                <a:solidFill>
                  <a:srgbClr val="FF0000"/>
                </a:solidFill>
              </a:rPr>
              <a:t>Europeans also desired spices and other luxury items </a:t>
            </a:r>
            <a:r>
              <a:rPr lang="en-US" sz="2700" dirty="0" smtClean="0"/>
              <a:t>(</a:t>
            </a:r>
            <a:r>
              <a:rPr lang="en-US" sz="2700" dirty="0" err="1" smtClean="0"/>
              <a:t>Da</a:t>
            </a:r>
            <a:r>
              <a:rPr lang="en-US" sz="2700" dirty="0" smtClean="0"/>
              <a:t> Gama’s voyage to India made him a 3000% profit!)</a:t>
            </a:r>
          </a:p>
          <a:p>
            <a:pPr>
              <a:lnSpc>
                <a:spcPct val="80000"/>
              </a:lnSpc>
              <a:buFont typeface="Arial" charset="0"/>
              <a:buChar char="►"/>
              <a:defRPr/>
            </a:pPr>
            <a:r>
              <a:rPr lang="en-US" sz="2700" dirty="0" smtClean="0"/>
              <a:t>Other natural resources would come to be sold for profit as well (timber, sugar, tobacco, ivory, etc.)</a:t>
            </a:r>
          </a:p>
          <a:p>
            <a:pPr>
              <a:lnSpc>
                <a:spcPct val="80000"/>
              </a:lnSpc>
              <a:buFont typeface="Arial" charset="0"/>
              <a:buChar char="►"/>
              <a:defRPr/>
            </a:pPr>
            <a:r>
              <a:rPr lang="en-US" sz="2700" dirty="0" smtClean="0"/>
              <a:t>This competition will be enhanced by the idea of </a:t>
            </a:r>
            <a:r>
              <a:rPr lang="en-US" sz="2700" b="1" u="sng" dirty="0" smtClean="0"/>
              <a:t>mercantilism</a:t>
            </a:r>
            <a:r>
              <a:rPr lang="en-US" sz="2700" dirty="0" smtClean="0"/>
              <a:t> that emerges, the idea that there is only so much wealth in the world, and that to make your kingdom strong you must have more gold and wealth than the other kingdoms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for Gold and also Goods</a:t>
            </a:r>
            <a:endParaRPr lang="en-US" dirty="0"/>
          </a:p>
        </p:txBody>
      </p:sp>
      <p:sp>
        <p:nvSpPr>
          <p:cNvPr id="3" name="Content Placeholder 2"/>
          <p:cNvSpPr>
            <a:spLocks noGrp="1"/>
          </p:cNvSpPr>
          <p:nvPr>
            <p:ph sz="quarter" idx="1"/>
          </p:nvPr>
        </p:nvSpPr>
        <p:spPr/>
        <p:txBody>
          <a:bodyPr>
            <a:noAutofit/>
          </a:bodyPr>
          <a:lstStyle/>
          <a:p>
            <a:pPr>
              <a:buFont typeface="Arial" charset="0"/>
              <a:buChar char="►"/>
              <a:defRPr/>
            </a:pPr>
            <a:r>
              <a:rPr lang="en-US" sz="3200" dirty="0" smtClean="0"/>
              <a:t>The desire for new sources of wealth not only applied to gold, but also to new goods.</a:t>
            </a:r>
          </a:p>
          <a:p>
            <a:pPr>
              <a:buFont typeface="Arial" charset="0"/>
              <a:buChar char="►"/>
              <a:defRPr/>
            </a:pPr>
            <a:r>
              <a:rPr lang="en-US" sz="3200" dirty="0" smtClean="0"/>
              <a:t>Through overseas exploration, merchants and traders hoped ultimately to benefit from what had become a profitable business in Europe:  the trade of spices and other luxury goods from Asia </a:t>
            </a:r>
          </a:p>
          <a:p>
            <a:pPr>
              <a:buFont typeface="Arial" charset="0"/>
              <a:buChar char="►"/>
              <a:defRPr/>
            </a:pPr>
            <a:r>
              <a:rPr lang="en-US" sz="3200" dirty="0" smtClean="0">
                <a:solidFill>
                  <a:srgbClr val="FF0000"/>
                </a:solidFill>
              </a:rPr>
              <a:t>Merchants </a:t>
            </a:r>
            <a:r>
              <a:rPr lang="en-US" sz="3200" dirty="0" smtClean="0">
                <a:solidFill>
                  <a:srgbClr val="FF0000"/>
                </a:solidFill>
              </a:rPr>
              <a:t>hoped to make large profits from the trade of spices and other goods from </a:t>
            </a:r>
            <a:r>
              <a:rPr lang="en-US" sz="3200" dirty="0" smtClean="0">
                <a:solidFill>
                  <a:srgbClr val="FF0000"/>
                </a:solidFill>
              </a:rPr>
              <a:t>Asia </a:t>
            </a:r>
            <a:endParaRPr lang="en-US" sz="3200" dirty="0" smtClean="0">
              <a:solidFill>
                <a:srgbClr val="FF0000"/>
              </a:solidFill>
            </a:endParaRPr>
          </a:p>
          <a:p>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&amp; Goods</a:t>
            </a:r>
            <a:endParaRPr lang="en-US" dirty="0"/>
          </a:p>
        </p:txBody>
      </p:sp>
      <p:sp>
        <p:nvSpPr>
          <p:cNvPr id="3" name="Content Placeholder 2"/>
          <p:cNvSpPr>
            <a:spLocks noGrp="1"/>
          </p:cNvSpPr>
          <p:nvPr>
            <p:ph sz="quarter" idx="1"/>
          </p:nvPr>
        </p:nvSpPr>
        <p:spPr>
          <a:xfrm>
            <a:off x="304800" y="1600200"/>
            <a:ext cx="8461248" cy="4495800"/>
          </a:xfrm>
        </p:spPr>
        <p:txBody>
          <a:bodyPr>
            <a:normAutofit/>
          </a:bodyPr>
          <a:lstStyle/>
          <a:p>
            <a:pPr>
              <a:buFont typeface="Arial" charset="0"/>
              <a:buChar char="►"/>
              <a:defRPr/>
            </a:pPr>
            <a:r>
              <a:rPr lang="en-US" sz="3200" dirty="0" smtClean="0"/>
              <a:t>After the Crusades from 1096 to 1270 Europeans continued to demand such spices as  nutmeg, ginger, cinnamon, and pepper—all of which added flavor to the bland foods of Europe.</a:t>
            </a:r>
          </a:p>
          <a:p>
            <a:pPr>
              <a:buFont typeface="Arial" charset="0"/>
              <a:buChar char="►"/>
              <a:defRPr/>
            </a:pPr>
            <a:r>
              <a:rPr lang="en-US" sz="3200" dirty="0" smtClean="0"/>
              <a:t>Because the demand for these goods was greater than the supply, merchants could charge high prices and thus make great profits.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519</TotalTime>
  <Words>863</Words>
  <Application>Microsoft Office PowerPoint</Application>
  <PresentationFormat>On-screen Show (4:3)</PresentationFormat>
  <Paragraphs>80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Tw Cen MT</vt:lpstr>
      <vt:lpstr>Wingdings</vt:lpstr>
      <vt:lpstr>Wingdings 2</vt:lpstr>
      <vt:lpstr>Median</vt:lpstr>
      <vt:lpstr>Warm Up  </vt:lpstr>
      <vt:lpstr>Motives for Exploration</vt:lpstr>
      <vt:lpstr>Why did explorations happen when they did?</vt:lpstr>
      <vt:lpstr>PowerPoint Presentation</vt:lpstr>
      <vt:lpstr>“World” Map 1507</vt:lpstr>
      <vt:lpstr>What is the easiest way to remember it all?</vt:lpstr>
      <vt:lpstr>The First G: Gold</vt:lpstr>
      <vt:lpstr>G for Gold and also Goods</vt:lpstr>
      <vt:lpstr>Gold &amp; Goods</vt:lpstr>
      <vt:lpstr>PowerPoint Presentation</vt:lpstr>
      <vt:lpstr>He Who Controls Trade Controls All</vt:lpstr>
      <vt:lpstr>PowerPoint Presentation</vt:lpstr>
      <vt:lpstr>Change is Good</vt:lpstr>
      <vt:lpstr>The Second G: Glory</vt:lpstr>
      <vt:lpstr>The Third G: God</vt:lpstr>
      <vt:lpstr>What were the new technologies that enabled explorations?</vt:lpstr>
      <vt:lpstr>What factors were pushing Europeans to explore?</vt:lpstr>
      <vt:lpstr>Homework! </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Motives for Exploration</dc:title>
  <dc:creator>lsniegowski</dc:creator>
  <cp:lastModifiedBy>lgreene4</cp:lastModifiedBy>
  <cp:revision>15</cp:revision>
  <dcterms:created xsi:type="dcterms:W3CDTF">2013-09-06T12:23:56Z</dcterms:created>
  <dcterms:modified xsi:type="dcterms:W3CDTF">2017-09-08T14:08:42Z</dcterms:modified>
</cp:coreProperties>
</file>