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4" r:id="rId1"/>
  </p:sldMasterIdLst>
  <p:notesMasterIdLst>
    <p:notesMasterId r:id="rId14"/>
  </p:notesMasterIdLst>
  <p:handoutMasterIdLst>
    <p:handoutMasterId r:id="rId15"/>
  </p:handoutMasterIdLst>
  <p:sldIdLst>
    <p:sldId id="284" r:id="rId2"/>
    <p:sldId id="257" r:id="rId3"/>
    <p:sldId id="279" r:id="rId4"/>
    <p:sldId id="260" r:id="rId5"/>
    <p:sldId id="261" r:id="rId6"/>
    <p:sldId id="280" r:id="rId7"/>
    <p:sldId id="262" r:id="rId8"/>
    <p:sldId id="282" r:id="rId9"/>
    <p:sldId id="281" r:id="rId10"/>
    <p:sldId id="264" r:id="rId11"/>
    <p:sldId id="263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1C1C1C"/>
    <a:srgbClr val="CCFF33"/>
    <a:srgbClr val="00FF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0F962-BD54-4050-960A-93D178D85095}" type="datetime1">
              <a:rPr lang="en-US" smtClean="0"/>
              <a:t>8/22/17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D8321-AFC6-4D6E-B65D-EA68C918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72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ACE42A-E716-494E-8072-B4403F85C737}" type="datetime1">
              <a:rPr lang="en-US" smtClean="0"/>
              <a:t>8/22/17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1FDA64-1EA9-4976-9082-9F79B5893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601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17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3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81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12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94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25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79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1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26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74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8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9C7E4-9F40-471D-BEED-EC29B7ED73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6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3753B-D6E9-4870-B7F7-2529E51AC5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5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90B69-EEB2-49C0-A613-6F10C881E1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6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0EF4-5280-4810-8634-00A49302B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75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4304D-24FB-4023-AF5B-08B40EC41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5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DBC96-2E92-4745-A237-717D13B231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7CD02-BFC9-4868-A48B-EFF866ABB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1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38434-5435-48A8-B3F3-ACF1F11A28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2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2E1F2-E963-4D19-A0C1-336F75506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54C26-98F6-4FD8-A9B1-719672DAF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1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5859F-F91A-406E-8328-8832BC1A7B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3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4AFCD-C299-43C3-9713-8BB6F0083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4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017-4588-4189-B7BC-653DCDBCB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4A63A4-B7CB-4085-9B14-FC620EAB61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2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4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15.wmf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6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gif"/><Relationship Id="rId5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3152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Whole Numbers:</a:t>
            </a:r>
          </a:p>
          <a:p>
            <a:endParaRPr lang="en-US" sz="2800" dirty="0"/>
          </a:p>
          <a:p>
            <a:r>
              <a:rPr lang="en-US" sz="2800" dirty="0" smtClean="0"/>
              <a:t>Are the numbers ____, 1 , 2 , 3 , 4 , ….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algn="ctr"/>
            <a:r>
              <a:rPr lang="en-US" sz="2800" dirty="0" smtClean="0"/>
              <a:t>No Fractions or Decimals!!!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4034" name="Picture 2" descr="http://www.mathsisfun.com/images/number-line-positiv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819400"/>
            <a:ext cx="7527223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043862" cy="2971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charset="-128"/>
              </a:rPr>
              <a:t> </a:t>
            </a:r>
          </a:p>
        </p:txBody>
      </p:sp>
      <p:sp>
        <p:nvSpPr>
          <p:cNvPr id="18437" name="Text Box 50"/>
          <p:cNvSpPr txBox="1">
            <a:spLocks noChangeArrowheads="1"/>
          </p:cNvSpPr>
          <p:nvPr/>
        </p:nvSpPr>
        <p:spPr bwMode="auto">
          <a:xfrm>
            <a:off x="152400" y="555625"/>
            <a:ext cx="89916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latin typeface="Comic Sans MS" pitchFamily="66" charset="0"/>
              </a:rPr>
              <a:t>Absolute Value is ALWAYS a </a:t>
            </a:r>
            <a:r>
              <a:rPr lang="en-US" sz="2600" b="1" dirty="0">
                <a:solidFill>
                  <a:srgbClr val="FF0000"/>
                </a:solidFill>
                <a:latin typeface="Comic Sans MS" pitchFamily="66" charset="0"/>
              </a:rPr>
              <a:t>POSITIVE </a:t>
            </a:r>
            <a:r>
              <a:rPr lang="en-US" sz="2600" b="1" dirty="0">
                <a:latin typeface="Comic Sans MS" pitchFamily="66" charset="0"/>
              </a:rPr>
              <a:t>number!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latin typeface="Comic Sans MS" pitchFamily="66" charset="0"/>
              </a:rPr>
              <a:t>You can never travel a negative distance</a:t>
            </a:r>
            <a:r>
              <a:rPr lang="en-US" sz="2600" b="1" dirty="0" smtClean="0">
                <a:latin typeface="Comic Sans MS" pitchFamily="66" charset="0"/>
              </a:rPr>
              <a:t>!</a:t>
            </a:r>
          </a:p>
          <a:p>
            <a:pPr>
              <a:spcBef>
                <a:spcPct val="50000"/>
              </a:spcBef>
            </a:pPr>
            <a:endParaRPr lang="en-US" sz="2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600" b="1" dirty="0" smtClean="0">
                <a:latin typeface="Comic Sans MS" pitchFamily="66" charset="0"/>
              </a:rPr>
              <a:t>How far are the following numbers from zero???</a:t>
            </a:r>
          </a:p>
          <a:p>
            <a:pPr>
              <a:spcBef>
                <a:spcPct val="50000"/>
              </a:spcBef>
            </a:pPr>
            <a:endParaRPr lang="en-US" sz="2600" b="1" dirty="0">
              <a:latin typeface="Comic Sans MS" pitchFamily="66" charset="0"/>
            </a:endParaRP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2600" b="1" dirty="0" smtClean="0">
                <a:latin typeface="Comic Sans MS" pitchFamily="66" charset="0"/>
              </a:rPr>
              <a:t>14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endParaRPr lang="en-US" sz="2600" b="1" dirty="0">
              <a:latin typeface="Comic Sans MS" pitchFamily="66" charset="0"/>
            </a:endParaRP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2600" b="1" dirty="0" smtClean="0">
                <a:latin typeface="Comic Sans MS" pitchFamily="66" charset="0"/>
              </a:rPr>
              <a:t>1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endParaRPr lang="en-US" sz="2600" b="1" dirty="0">
              <a:latin typeface="Comic Sans MS" pitchFamily="66" charset="0"/>
            </a:endParaRP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2600" b="1" dirty="0" smtClean="0">
                <a:latin typeface="Comic Sans MS" pitchFamily="66" charset="0"/>
              </a:rPr>
              <a:t>-32</a:t>
            </a:r>
            <a:endParaRPr lang="en-US" sz="2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43862" cy="2971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charset="-128"/>
              </a:rPr>
              <a:t> </a:t>
            </a:r>
          </a:p>
        </p:txBody>
      </p:sp>
      <p:graphicFrame>
        <p:nvGraphicFramePr>
          <p:cNvPr id="39959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19200" y="1295400"/>
          <a:ext cx="5191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4" imgW="190440" imgH="279360" progId="Equation.COEE2">
                  <p:embed/>
                </p:oleObj>
              </mc:Choice>
              <mc:Fallback>
                <p:oleObj name="Equation" r:id="rId4" imgW="190440" imgH="279360" progId="Equation.COEE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5191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2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05400" y="1374775"/>
          <a:ext cx="8382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6" imgW="342720" imgH="279360" progId="Equation.COEE2">
                  <p:embed/>
                </p:oleObj>
              </mc:Choice>
              <mc:Fallback>
                <p:oleObj name="Equation" r:id="rId6" imgW="342720" imgH="279360" progId="Equation.COEE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374775"/>
                        <a:ext cx="8382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8135"/>
              </p:ext>
            </p:extLst>
          </p:nvPr>
        </p:nvGraphicFramePr>
        <p:xfrm>
          <a:off x="1257300" y="3888036"/>
          <a:ext cx="495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8" imgW="164880" imgH="279360" progId="Equation.COEE2">
                  <p:embed/>
                </p:oleObj>
              </mc:Choice>
              <mc:Fallback>
                <p:oleObj name="Equation" r:id="rId8" imgW="164880" imgH="27936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3888036"/>
                        <a:ext cx="495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948756"/>
              </p:ext>
            </p:extLst>
          </p:nvPr>
        </p:nvGraphicFramePr>
        <p:xfrm>
          <a:off x="5105400" y="3965823"/>
          <a:ext cx="8683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0" imgW="355320" imgH="279360" progId="Equation.COEE2">
                  <p:embed/>
                </p:oleObj>
              </mc:Choice>
              <mc:Fallback>
                <p:oleObj name="Equation" r:id="rId10" imgW="355320" imgH="279360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965823"/>
                        <a:ext cx="868362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1752600" y="13970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= 4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5943600" y="13970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= 3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1760863" y="4015036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= 1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5943600" y="4015035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= 2</a:t>
            </a:r>
          </a:p>
        </p:txBody>
      </p:sp>
      <p:sp>
        <p:nvSpPr>
          <p:cNvPr id="2063" name="TextBox 36"/>
          <p:cNvSpPr txBox="1">
            <a:spLocks noChangeArrowheads="1"/>
          </p:cNvSpPr>
          <p:nvPr/>
        </p:nvSpPr>
        <p:spPr bwMode="auto">
          <a:xfrm>
            <a:off x="1143000" y="365125"/>
            <a:ext cx="8001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300" b="1">
                <a:latin typeface="American Typewriter" charset="0"/>
                <a:cs typeface="Arial" charset="0"/>
              </a:rPr>
              <a:t>Find the Absolute Value of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7" grpId="0"/>
      <p:bldP spid="39969" grpId="0"/>
      <p:bldP spid="39970" grpId="0"/>
      <p:bldP spid="399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772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Find the Absolute </a:t>
            </a:r>
            <a:r>
              <a:rPr lang="en-US" sz="3600" dirty="0"/>
              <a:t>V</a:t>
            </a:r>
            <a:r>
              <a:rPr lang="en-US" sz="3600" dirty="0" smtClean="0"/>
              <a:t>alues below…</a:t>
            </a:r>
          </a:p>
          <a:p>
            <a:endParaRPr lang="en-US" sz="3600" dirty="0"/>
          </a:p>
          <a:p>
            <a:pPr>
              <a:buFontTx/>
              <a:buChar char="-"/>
            </a:pPr>
            <a:r>
              <a:rPr lang="en-US" sz="3600" b="1" dirty="0" smtClean="0"/>
              <a:t> l 32 l</a:t>
            </a:r>
          </a:p>
          <a:p>
            <a:endParaRPr lang="en-US" sz="1500" dirty="0" smtClean="0"/>
          </a:p>
          <a:p>
            <a:r>
              <a:rPr lang="en-US" sz="3000" dirty="0" smtClean="0"/>
              <a:t>In Words:</a:t>
            </a:r>
          </a:p>
          <a:p>
            <a:endParaRPr lang="en-US" sz="3000" dirty="0" smtClean="0"/>
          </a:p>
          <a:p>
            <a:r>
              <a:rPr lang="en-US" sz="3000" dirty="0" smtClean="0"/>
              <a:t>Answer:</a:t>
            </a:r>
          </a:p>
          <a:p>
            <a:endParaRPr lang="en-US" sz="3600" dirty="0" smtClean="0"/>
          </a:p>
          <a:p>
            <a:pPr>
              <a:buFontTx/>
              <a:buChar char="-"/>
            </a:pPr>
            <a:r>
              <a:rPr lang="en-US" sz="3600" b="1" dirty="0" smtClean="0"/>
              <a:t> l -32 l</a:t>
            </a:r>
          </a:p>
          <a:p>
            <a:endParaRPr lang="en-US" sz="1500" b="1" dirty="0" smtClean="0"/>
          </a:p>
          <a:p>
            <a:r>
              <a:rPr lang="en-US" sz="3000" dirty="0" smtClean="0"/>
              <a:t>In Words:</a:t>
            </a:r>
          </a:p>
          <a:p>
            <a:endParaRPr lang="en-US" sz="3000" dirty="0" smtClean="0"/>
          </a:p>
          <a:p>
            <a:r>
              <a:rPr lang="en-US" sz="3000" dirty="0" smtClean="0"/>
              <a:t>Answer: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7"/>
          <p:cNvSpPr txBox="1">
            <a:spLocks noChangeArrowheads="1"/>
          </p:cNvSpPr>
          <p:nvPr/>
        </p:nvSpPr>
        <p:spPr bwMode="auto">
          <a:xfrm>
            <a:off x="1143000" y="669925"/>
            <a:ext cx="7391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latin typeface="American Typewriter" charset="0"/>
              </a:rPr>
              <a:t>Integers: The ENTIRE Number Line</a:t>
            </a:r>
          </a:p>
        </p:txBody>
      </p:sp>
      <p:sp>
        <p:nvSpPr>
          <p:cNvPr id="28676" name="TextBox 11"/>
          <p:cNvSpPr txBox="1">
            <a:spLocks noChangeArrowheads="1"/>
          </p:cNvSpPr>
          <p:nvPr/>
        </p:nvSpPr>
        <p:spPr bwMode="auto">
          <a:xfrm>
            <a:off x="1143000" y="1600200"/>
            <a:ext cx="7848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/>
              <a:t>What are Integers?</a:t>
            </a:r>
          </a:p>
          <a:p>
            <a:r>
              <a:rPr lang="en-US" sz="3000" dirty="0"/>
              <a:t>The set of all </a:t>
            </a:r>
            <a:r>
              <a:rPr lang="en-US" sz="3000" dirty="0" smtClean="0"/>
              <a:t>whole </a:t>
            </a:r>
            <a:r>
              <a:rPr lang="en-US" sz="3000" dirty="0"/>
              <a:t>numbers and </a:t>
            </a:r>
            <a:r>
              <a:rPr lang="en-US" sz="3000" dirty="0" smtClean="0"/>
              <a:t>their _________ on </a:t>
            </a:r>
            <a:r>
              <a:rPr lang="en-US" sz="3000" dirty="0"/>
              <a:t>the number line. </a:t>
            </a:r>
          </a:p>
        </p:txBody>
      </p:sp>
      <p:sp>
        <p:nvSpPr>
          <p:cNvPr id="13" name="Oval 12"/>
          <p:cNvSpPr/>
          <p:nvPr/>
        </p:nvSpPr>
        <p:spPr>
          <a:xfrm>
            <a:off x="2133600" y="3962400"/>
            <a:ext cx="2438400" cy="1981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-128"/>
              </a:rPr>
              <a:t>Integers</a:t>
            </a: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29200" y="3962400"/>
            <a:ext cx="2438400" cy="1981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-128"/>
              </a:rPr>
              <a:t>Non-Integers</a:t>
            </a:r>
          </a:p>
          <a:p>
            <a:pPr algn="ctr">
              <a:defRPr/>
            </a:pPr>
            <a:endParaRPr lang="en-US" sz="2000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sz="2000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sz="2000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sz="20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5486400"/>
            <a:ext cx="2117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6019800"/>
            <a:ext cx="457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-9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4050268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8200" y="594360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½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67000" y="3440668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00" y="365760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¾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077200" y="5334000"/>
            <a:ext cx="441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86600" y="601980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24600" y="3352800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-1.33</a:t>
            </a:r>
            <a:endParaRPr lang="en-US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38600" y="35766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Examples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1"/>
          <p:cNvSpPr txBox="1">
            <a:spLocks noChangeArrowheads="1"/>
          </p:cNvSpPr>
          <p:nvPr/>
        </p:nvSpPr>
        <p:spPr bwMode="auto">
          <a:xfrm>
            <a:off x="597665" y="249435"/>
            <a:ext cx="79248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/>
              <a:t>Positive Integers verses Negative Integers</a:t>
            </a:r>
          </a:p>
          <a:p>
            <a:pPr>
              <a:spcAft>
                <a:spcPts val="600"/>
              </a:spcAft>
            </a:pPr>
            <a:endParaRPr lang="en-US" sz="3000" dirty="0"/>
          </a:p>
        </p:txBody>
      </p:sp>
      <p:sp>
        <p:nvSpPr>
          <p:cNvPr id="12291" name="Rectangle 2"/>
          <p:cNvSpPr txBox="1">
            <a:spLocks noChangeArrowheads="1"/>
          </p:cNvSpPr>
          <p:nvPr/>
        </p:nvSpPr>
        <p:spPr bwMode="auto">
          <a:xfrm>
            <a:off x="1143000" y="40386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3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679" name="TextBox 21"/>
          <p:cNvSpPr txBox="1">
            <a:spLocks noChangeArrowheads="1"/>
          </p:cNvSpPr>
          <p:nvPr/>
        </p:nvSpPr>
        <p:spPr bwMode="auto">
          <a:xfrm>
            <a:off x="1122802" y="1220869"/>
            <a:ext cx="32004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To the </a:t>
            </a:r>
            <a:r>
              <a:rPr lang="en-US" sz="2400" dirty="0" smtClean="0"/>
              <a:t>_____ </a:t>
            </a:r>
            <a:r>
              <a:rPr lang="en-US" sz="2400" dirty="0"/>
              <a:t>of 0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Increase </a:t>
            </a:r>
            <a:r>
              <a:rPr lang="en-US" sz="2400" dirty="0" smtClean="0"/>
              <a:t>as you move to </a:t>
            </a:r>
            <a:r>
              <a:rPr lang="en-US" sz="2400" dirty="0"/>
              <a:t>the </a:t>
            </a:r>
            <a:r>
              <a:rPr lang="en-US" sz="2400" dirty="0" smtClean="0"/>
              <a:t>right </a:t>
            </a:r>
            <a:r>
              <a:rPr lang="en-US" sz="2400" dirty="0"/>
              <a:t>(get larger)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$4, $26, $90</a:t>
            </a:r>
          </a:p>
          <a:p>
            <a:pPr>
              <a:spcAft>
                <a:spcPts val="600"/>
              </a:spcAft>
            </a:pPr>
            <a:endParaRPr lang="en-US" sz="3000" dirty="0"/>
          </a:p>
        </p:txBody>
      </p:sp>
      <p:sp>
        <p:nvSpPr>
          <p:cNvPr id="8" name="5-Point Star 7"/>
          <p:cNvSpPr/>
          <p:nvPr/>
        </p:nvSpPr>
        <p:spPr>
          <a:xfrm>
            <a:off x="457200" y="3581400"/>
            <a:ext cx="685800" cy="8382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95400" y="3784685"/>
            <a:ext cx="7239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700" b="1" i="1" dirty="0"/>
              <a:t>Positive i</a:t>
            </a:r>
            <a:r>
              <a:rPr lang="en-US" sz="2700" b="1" i="1" dirty="0" smtClean="0"/>
              <a:t>ntegers have </a:t>
            </a:r>
            <a:r>
              <a:rPr lang="en-US" sz="2700" b="1" i="1" dirty="0"/>
              <a:t>the </a:t>
            </a:r>
            <a:r>
              <a:rPr lang="en-US" sz="2700" b="1" i="1" dirty="0" smtClean="0"/>
              <a:t>(__) </a:t>
            </a:r>
            <a:r>
              <a:rPr lang="en-US" sz="2700" b="1" i="1" dirty="0"/>
              <a:t>sign in front</a:t>
            </a:r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181600" y="1061928"/>
            <a:ext cx="32004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To the </a:t>
            </a:r>
            <a:r>
              <a:rPr lang="en-US" sz="2400" dirty="0" smtClean="0"/>
              <a:t>_____ </a:t>
            </a:r>
            <a:r>
              <a:rPr lang="en-US" sz="2400" dirty="0"/>
              <a:t>of 0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Decrease </a:t>
            </a:r>
            <a:r>
              <a:rPr lang="en-US" sz="2400" dirty="0" smtClean="0"/>
              <a:t>as you move to </a:t>
            </a:r>
            <a:r>
              <a:rPr lang="en-US" sz="2400" dirty="0"/>
              <a:t>the left (get smaller)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-</a:t>
            </a:r>
            <a:r>
              <a:rPr lang="en-US" sz="2400" dirty="0"/>
              <a:t>1</a:t>
            </a:r>
            <a:r>
              <a:rPr lang="en-US" sz="2400" dirty="0" smtClean="0"/>
              <a:t>, </a:t>
            </a:r>
            <a:r>
              <a:rPr lang="en-US" sz="2400" dirty="0"/>
              <a:t>-</a:t>
            </a:r>
            <a:r>
              <a:rPr lang="en-US" sz="2400" dirty="0" smtClean="0"/>
              <a:t>9, </a:t>
            </a:r>
            <a:r>
              <a:rPr lang="en-US" sz="2400" dirty="0"/>
              <a:t>-22°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457200" y="4800600"/>
            <a:ext cx="685800" cy="8382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95400" y="5003884"/>
            <a:ext cx="73152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700" b="1" i="1" dirty="0"/>
              <a:t>Negative Integers </a:t>
            </a:r>
            <a:r>
              <a:rPr lang="en-US" sz="2700" b="1" i="1" dirty="0" smtClean="0"/>
              <a:t>have </a:t>
            </a:r>
            <a:r>
              <a:rPr lang="en-US" sz="2700" b="1" i="1" dirty="0"/>
              <a:t>the </a:t>
            </a:r>
            <a:r>
              <a:rPr lang="en-US" sz="2700" b="1" i="1" dirty="0" smtClean="0"/>
              <a:t>(__) </a:t>
            </a:r>
            <a:r>
              <a:rPr lang="en-US" sz="2700" b="1" i="1" dirty="0"/>
              <a:t>sign in front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9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50" descr="j033682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143000"/>
            <a:ext cx="15144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1" descr="j023624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2286000"/>
            <a:ext cx="9144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16"/>
          <p:cNvSpPr txBox="1">
            <a:spLocks noChangeArrowheads="1"/>
          </p:cNvSpPr>
          <p:nvPr/>
        </p:nvSpPr>
        <p:spPr bwMode="auto">
          <a:xfrm>
            <a:off x="1295400" y="228600"/>
            <a:ext cx="7467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>
                <a:latin typeface="American Typewriter" charset="0"/>
              </a:rPr>
              <a:t>Positive Integers and Situations</a:t>
            </a:r>
          </a:p>
        </p:txBody>
      </p:sp>
      <p:sp>
        <p:nvSpPr>
          <p:cNvPr id="30726" name="TextBox 18"/>
          <p:cNvSpPr txBox="1">
            <a:spLocks noChangeArrowheads="1"/>
          </p:cNvSpPr>
          <p:nvPr/>
        </p:nvSpPr>
        <p:spPr bwMode="auto">
          <a:xfrm>
            <a:off x="6629400" y="1143000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plane </a:t>
            </a:r>
            <a:r>
              <a:rPr lang="en-US" sz="2400" b="1"/>
              <a:t>ascended </a:t>
            </a:r>
            <a:r>
              <a:rPr lang="en-US" sz="2400"/>
              <a:t>32,000 ft</a:t>
            </a:r>
            <a:r>
              <a:rPr lang="en-US" sz="2400" b="1"/>
              <a:t> </a:t>
            </a:r>
            <a:r>
              <a:rPr lang="en-US" sz="2400"/>
              <a:t>into the air. </a:t>
            </a:r>
          </a:p>
        </p:txBody>
      </p:sp>
      <p:sp>
        <p:nvSpPr>
          <p:cNvPr id="30727" name="TextBox 19"/>
          <p:cNvSpPr txBox="1">
            <a:spLocks noChangeArrowheads="1"/>
          </p:cNvSpPr>
          <p:nvPr/>
        </p:nvSpPr>
        <p:spPr bwMode="auto">
          <a:xfrm>
            <a:off x="3276600" y="2590800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bird was flying 14 feet </a:t>
            </a:r>
            <a:r>
              <a:rPr lang="en-US" sz="2400" b="1"/>
              <a:t>above </a:t>
            </a:r>
            <a:r>
              <a:rPr lang="en-US" sz="2400"/>
              <a:t>the ground. </a:t>
            </a:r>
          </a:p>
        </p:txBody>
      </p:sp>
      <p:sp>
        <p:nvSpPr>
          <p:cNvPr id="30729" name="TextBox 22"/>
          <p:cNvSpPr txBox="1">
            <a:spLocks noChangeArrowheads="1"/>
          </p:cNvSpPr>
          <p:nvPr/>
        </p:nvSpPr>
        <p:spPr bwMode="auto">
          <a:xfrm>
            <a:off x="1981200" y="5181600"/>
            <a:ext cx="2438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/>
              <a:t>The football player </a:t>
            </a:r>
            <a:r>
              <a:rPr lang="en-US" sz="2600" b="1"/>
              <a:t>gained </a:t>
            </a:r>
            <a:r>
              <a:rPr lang="en-US" sz="2600"/>
              <a:t>5 yards.</a:t>
            </a:r>
          </a:p>
        </p:txBody>
      </p:sp>
      <p:pic>
        <p:nvPicPr>
          <p:cNvPr id="8204" name="Picture 12" descr="C:\Documents and Settings\mwilliams2\Desktop\Player_runs_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267200"/>
            <a:ext cx="2170113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utoUpdateAnimBg="0"/>
      <p:bldP spid="30727" grpId="0" autoUpdateAnimBg="0"/>
      <p:bldP spid="307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14"/>
          <p:cNvSpPr txBox="1">
            <a:spLocks noChangeArrowheads="1"/>
          </p:cNvSpPr>
          <p:nvPr/>
        </p:nvSpPr>
        <p:spPr bwMode="auto">
          <a:xfrm>
            <a:off x="3048000" y="5029200"/>
            <a:ext cx="24384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>
                <a:solidFill>
                  <a:srgbClr val="FFFFFF"/>
                </a:solidFill>
              </a:rPr>
              <a:t>The fish was swimming 45 feet </a:t>
            </a:r>
            <a:r>
              <a:rPr lang="en-US" sz="2300" b="1" dirty="0">
                <a:solidFill>
                  <a:srgbClr val="FF0000"/>
                </a:solidFill>
              </a:rPr>
              <a:t>below  </a:t>
            </a:r>
            <a:r>
              <a:rPr lang="en-US" sz="2300" dirty="0">
                <a:solidFill>
                  <a:srgbClr val="FFFFFF"/>
                </a:solidFill>
              </a:rPr>
              <a:t>the surface.</a:t>
            </a:r>
          </a:p>
        </p:txBody>
      </p:sp>
      <p:sp>
        <p:nvSpPr>
          <p:cNvPr id="32772" name="Text Box 25"/>
          <p:cNvSpPr txBox="1">
            <a:spLocks noChangeArrowheads="1"/>
          </p:cNvSpPr>
          <p:nvPr/>
        </p:nvSpPr>
        <p:spPr bwMode="auto">
          <a:xfrm>
            <a:off x="2362200" y="1752600"/>
            <a:ext cx="342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FFFF"/>
                </a:solidFill>
                <a:latin typeface="Comic Sans MS" pitchFamily="66" charset="0"/>
              </a:rPr>
              <a:t>The diver </a:t>
            </a:r>
            <a:r>
              <a:rPr lang="en-US" sz="2500" b="1">
                <a:solidFill>
                  <a:srgbClr val="FF0000"/>
                </a:solidFill>
                <a:latin typeface="Comic Sans MS" pitchFamily="66" charset="0"/>
              </a:rPr>
              <a:t>descended </a:t>
            </a:r>
            <a:r>
              <a:rPr lang="en-US" sz="2500">
                <a:solidFill>
                  <a:srgbClr val="FFFFFF"/>
                </a:solidFill>
                <a:latin typeface="Comic Sans MS" pitchFamily="66" charset="0"/>
              </a:rPr>
              <a:t>7 feet.</a:t>
            </a:r>
          </a:p>
        </p:txBody>
      </p:sp>
      <p:pic>
        <p:nvPicPr>
          <p:cNvPr id="32773" name="Picture 27" descr="j03157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867400" y="1066800"/>
            <a:ext cx="29305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28" descr="AG00178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" y="4267200"/>
            <a:ext cx="44958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Box 19"/>
          <p:cNvSpPr txBox="1">
            <a:spLocks noChangeArrowheads="1"/>
          </p:cNvSpPr>
          <p:nvPr/>
        </p:nvSpPr>
        <p:spPr bwMode="auto">
          <a:xfrm>
            <a:off x="762000" y="166688"/>
            <a:ext cx="80010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800">
                <a:solidFill>
                  <a:schemeClr val="bg1"/>
                </a:solidFill>
                <a:latin typeface="American Typewriter" charset="0"/>
              </a:rPr>
              <a:t>Negative Integers and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1"/>
          <p:cNvSpPr txBox="1">
            <a:spLocks noChangeArrowheads="1"/>
          </p:cNvSpPr>
          <p:nvPr/>
        </p:nvSpPr>
        <p:spPr bwMode="auto">
          <a:xfrm>
            <a:off x="457200" y="287337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Describe a quantity to represent each integer</a:t>
            </a:r>
            <a:endParaRPr lang="en-US" sz="2800" dirty="0"/>
          </a:p>
        </p:txBody>
      </p:sp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1143000" y="40386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3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467299" y="1143000"/>
            <a:ext cx="3048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b="1" dirty="0">
                <a:latin typeface="Comic Sans MS" pitchFamily="66" charset="0"/>
              </a:rPr>
              <a:t>40: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4400" b="1" dirty="0">
              <a:latin typeface="Comic Sans MS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latin typeface="Comic Sans MS" pitchFamily="66" charset="0"/>
              </a:rPr>
              <a:t>5,000:</a:t>
            </a:r>
          </a:p>
          <a:p>
            <a:pPr>
              <a:spcAft>
                <a:spcPts val="600"/>
              </a:spcAft>
            </a:pPr>
            <a:endParaRPr lang="en-US" sz="4400" b="1" dirty="0">
              <a:latin typeface="Comic Sans MS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latin typeface="Comic Sans MS" pitchFamily="66" charset="0"/>
              </a:rPr>
              <a:t>-10:</a:t>
            </a:r>
          </a:p>
          <a:p>
            <a:pPr>
              <a:spcAft>
                <a:spcPts val="600"/>
              </a:spcAft>
            </a:pPr>
            <a:endParaRPr lang="en-US" sz="4400" b="1" dirty="0">
              <a:latin typeface="Comic Sans MS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latin typeface="Comic Sans MS" pitchFamily="66" charset="0"/>
              </a:rPr>
              <a:t>-100: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33400"/>
            <a:ext cx="4572000" cy="3657600"/>
          </a:xfrm>
        </p:spPr>
        <p:txBody>
          <a:bodyPr>
            <a:noAutofit/>
          </a:bodyPr>
          <a:lstStyle/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On a map, the direction 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of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  <a:ea typeface="ＭＳ Ｐゴシック" charset="-128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ＭＳ Ｐゴシック" charset="-128"/>
              </a:rPr>
              <a:t>orth</a:t>
            </a: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 would represent 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ＭＳ Ｐゴシック" charset="-128"/>
              </a:rPr>
              <a:t>positive</a:t>
            </a: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. Then the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direction of south would 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represent a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ＭＳ Ｐゴシック" charset="-128"/>
              </a:rPr>
              <a:t>_________</a:t>
            </a:r>
            <a:r>
              <a:rPr lang="en-US" sz="2000" dirty="0" smtClean="0">
                <a:latin typeface="Comic Sans MS" pitchFamily="66" charset="0"/>
                <a:ea typeface="ＭＳ Ｐゴシック" charset="-128"/>
              </a:rPr>
              <a:t>.  </a:t>
            </a:r>
          </a:p>
          <a:p>
            <a:pPr marL="265176" indent="-265176" fontAlgn="auto">
              <a:spcAft>
                <a:spcPts val="1200"/>
              </a:spcAft>
              <a:buFont typeface="Wingdings" pitchFamily="2" charset="2"/>
              <a:buNone/>
              <a:defRPr/>
            </a:pPr>
            <a:endParaRPr lang="en-US" sz="2000" dirty="0" smtClean="0">
              <a:latin typeface="Comic Sans MS" pitchFamily="66" charset="0"/>
              <a:ea typeface="ＭＳ Ｐゴシック" charset="-128"/>
            </a:endParaRPr>
          </a:p>
          <a:p>
            <a:pPr marL="265176" indent="-265176" fontAlgn="auto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ＭＳ Ｐゴシック" charset="-128"/>
              </a:rPr>
              <a:t>	</a:t>
            </a:r>
          </a:p>
          <a:p>
            <a:pPr marL="265176" indent="-265176" fontAlgn="auto">
              <a:spcAft>
                <a:spcPts val="1800"/>
              </a:spcAft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Comic Sans MS" pitchFamily="66" charset="0"/>
              <a:ea typeface="ＭＳ Ｐゴシック" charset="-128"/>
            </a:endParaRP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Comic Sans MS" pitchFamily="66" charset="0"/>
              <a:ea typeface="ＭＳ Ｐゴシック" charset="-128"/>
            </a:endParaRPr>
          </a:p>
          <a:p>
            <a:pPr marL="265176" indent="-265176" fontAlgn="auto">
              <a:spcAft>
                <a:spcPts val="1800"/>
              </a:spcAft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/>
              </a:solidFill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80354" y="2057400"/>
            <a:ext cx="0" cy="25146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156354" y="3276600"/>
            <a:ext cx="2971800" cy="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0" name="Rectangle 2"/>
          <p:cNvSpPr txBox="1">
            <a:spLocks noChangeArrowheads="1"/>
          </p:cNvSpPr>
          <p:nvPr/>
        </p:nvSpPr>
        <p:spPr bwMode="auto">
          <a:xfrm>
            <a:off x="584354" y="35814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The direction of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est </a:t>
            </a:r>
            <a:endParaRPr lang="en-US" sz="2000" dirty="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would represent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US" sz="2000" dirty="0">
                <a:latin typeface="Comic Sans MS" pitchFamily="66" charset="0"/>
              </a:rPr>
              <a:t>. Then the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direction of </a:t>
            </a:r>
            <a:r>
              <a:rPr lang="en-US" sz="2000" dirty="0" smtClean="0">
                <a:latin typeface="Comic Sans MS" pitchFamily="66" charset="0"/>
              </a:rPr>
              <a:t>east </a:t>
            </a:r>
            <a:r>
              <a:rPr lang="en-US" sz="2000" dirty="0">
                <a:latin typeface="Comic Sans MS" pitchFamily="66" charset="0"/>
              </a:rPr>
              <a:t>would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represent a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_________</a:t>
            </a:r>
            <a:r>
              <a:rPr lang="en-US" sz="2000" dirty="0">
                <a:latin typeface="Comic Sans MS" pitchFamily="66" charset="0"/>
              </a:rPr>
              <a:t>. 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 dirty="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 dirty="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51754" y="1610380"/>
            <a:ext cx="44435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85440" y="4582180"/>
            <a:ext cx="4235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04354" y="3048000"/>
            <a:ext cx="4235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22954" y="3048000"/>
            <a:ext cx="52290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ttp://us.123rf.com/400wm/400/400/lenm/lenm0902/lenm090200102/4389954-child-walking-her-dog-with-clipping-pa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10000"/>
            <a:ext cx="685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6" descr="http://www.arthursclipart.org/kids/kidscol/girls%20walking.gif"/>
          <p:cNvPicPr>
            <a:picLocks noChangeAspect="1" noChangeArrowheads="1"/>
          </p:cNvPicPr>
          <p:nvPr/>
        </p:nvPicPr>
        <p:blipFill>
          <a:blip r:embed="rId4"/>
          <a:srcRect r="40213"/>
          <a:stretch>
            <a:fillRect/>
          </a:stretch>
        </p:blipFill>
        <p:spPr bwMode="auto">
          <a:xfrm>
            <a:off x="4800600" y="1143000"/>
            <a:ext cx="5429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7391400" y="990600"/>
            <a:ext cx="0" cy="25146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867400" y="2209800"/>
            <a:ext cx="2971800" cy="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62800" y="543580"/>
            <a:ext cx="44435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96486" y="3515380"/>
            <a:ext cx="4235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47722" y="2286000"/>
            <a:ext cx="4235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5000" y="2209800"/>
            <a:ext cx="52290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299" name="Rectangle 2"/>
          <p:cNvSpPr txBox="1">
            <a:spLocks noChangeArrowheads="1"/>
          </p:cNvSpPr>
          <p:nvPr/>
        </p:nvSpPr>
        <p:spPr bwMode="auto">
          <a:xfrm>
            <a:off x="457200" y="762000"/>
            <a:ext cx="525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>
                <a:latin typeface="Comic Sans MS" pitchFamily="66" charset="0"/>
              </a:rPr>
              <a:t>Janie starts at the origin and walks 19 steps east.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70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10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2300" name="Rectangle 2"/>
          <p:cNvSpPr txBox="1">
            <a:spLocks noChangeArrowheads="1"/>
          </p:cNvSpPr>
          <p:nvPr/>
        </p:nvSpPr>
        <p:spPr bwMode="auto">
          <a:xfrm>
            <a:off x="457200" y="2057400"/>
            <a:ext cx="525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>
                <a:latin typeface="Comic Sans MS" pitchFamily="66" charset="0"/>
              </a:rPr>
              <a:t>Jesse starts at the origin and walks 21 steps south.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70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10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2301" name="Rectangle 2"/>
          <p:cNvSpPr txBox="1">
            <a:spLocks noChangeArrowheads="1"/>
          </p:cNvSpPr>
          <p:nvPr/>
        </p:nvSpPr>
        <p:spPr bwMode="auto">
          <a:xfrm>
            <a:off x="457200" y="3276600"/>
            <a:ext cx="525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>
                <a:latin typeface="Comic Sans MS" pitchFamily="66" charset="0"/>
              </a:rPr>
              <a:t>Holly starts at the origin and walks 19 steps west. 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70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10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2302" name="Rectangle 2"/>
          <p:cNvSpPr txBox="1">
            <a:spLocks noChangeArrowheads="1"/>
          </p:cNvSpPr>
          <p:nvPr/>
        </p:nvSpPr>
        <p:spPr bwMode="auto">
          <a:xfrm>
            <a:off x="0" y="48006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 i="1" dirty="0">
                <a:solidFill>
                  <a:srgbClr val="3366CC"/>
                </a:solidFill>
                <a:latin typeface="Comic Sans MS" pitchFamily="66" charset="0"/>
              </a:rPr>
              <a:t>Without regard to direction, who walked the farthest?</a:t>
            </a:r>
          </a:p>
          <a:p>
            <a:pPr marL="273050" indent="-273050" algn="ctr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200" b="1" i="1" dirty="0" smtClean="0">
              <a:solidFill>
                <a:srgbClr val="3366CC"/>
              </a:solidFill>
              <a:latin typeface="Comic Sans MS" pitchFamily="66" charset="0"/>
            </a:endParaRPr>
          </a:p>
          <a:p>
            <a:pPr marL="273050" indent="-273050" algn="ctr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200" b="1" i="1" dirty="0" smtClean="0">
                <a:solidFill>
                  <a:srgbClr val="3366CC"/>
                </a:solidFill>
                <a:latin typeface="Comic Sans MS" pitchFamily="66" charset="0"/>
              </a:rPr>
              <a:t>Did </a:t>
            </a:r>
            <a:r>
              <a:rPr lang="en-US" sz="2200" b="1" i="1" dirty="0">
                <a:solidFill>
                  <a:srgbClr val="3366CC"/>
                </a:solidFill>
                <a:latin typeface="Comic Sans MS" pitchFamily="66" charset="0"/>
              </a:rPr>
              <a:t>anyone walk an equal distance?</a:t>
            </a:r>
          </a:p>
          <a:p>
            <a:pPr marL="273050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700" dirty="0"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100" dirty="0">
                <a:solidFill>
                  <a:schemeClr val="accent1"/>
                </a:solidFill>
                <a:latin typeface="Comic Sans MS" pitchFamily="66" charset="0"/>
              </a:rPr>
              <a:t>	</a:t>
            </a: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 dirty="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 dirty="0">
              <a:solidFill>
                <a:srgbClr val="000000"/>
              </a:solidFill>
              <a:latin typeface="Comic Sans MS" pitchFamily="66" charset="0"/>
            </a:endParaRPr>
          </a:p>
          <a:p>
            <a:pPr marL="273050" indent="-273050">
              <a:spcBef>
                <a:spcPts val="575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1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7422" name="AutoShape 2" descr="data:image/jpeg;base64,/9j/4AAQSkZJRgABAQAAAQABAAD/2wCEAAkGBhQQERIREhIVEhQWEBUXFRcUEBUVFxMVFRgVFBMVGCAYHCYeFxojGRkeHy8gIycqLC0tFyAxNTAqNSYrLCkBCQoKDgwOGg8PGiwkHyQwKSwsKSwtLCkvLSw2LCwsLywsLCwsLCwsLSwsLCwsLCwsLCwsLCwsLCwpLCwsLCwsLP/AABEIAOUA3AMBIgACEQEDEQH/xAAbAAEAAwEBAQEAAAAAAAAAAAAABAUGAwIBB//EAEoQAAIBAwIEAwUDCQQFDQEAAAECAwAEERIhBQYTMSJBURQjMmFxQlKBByQzU2JykZKhgoOisRVjc6PDNENUZJOzwcLR0uHw8SX/xAAaAQEAAwEBAQAAAAAAAAAAAAAAAQIDBQQG/8QALxEBAAICAAQDBQgDAAAAAAAAAAECAxEEEiExE0FRBWFx0fAiMkKBkbHh8RQkwf/aAAwDAQACEQMRAD8A/cKUpQKUpQKUpQKUpQKUpQKUpQKUpQKUpQKUpQKUpQKUpQKUpQKUpQKUpQKUpQKUpQKVF4jxFYE1vk7gKqjLO5+FEHmx/wDk4AJrIca4xKxCSP09QB6SMwChiVQOye8ndipAjj0g6WzkDJ82fiaYdc3ee0JiNtwGr7X41z9xJ7KKKCKzQXVwwWGZURHiYkKCOlujkkaRrPnnOMHV8A4NfxRCK44k82dyVhUSAn4lEjFjoz2OkN8xXnt7RxY6RbJ03vUd9/Xv0nlbqlZGXhMSAsZp4yoyXN/cZX01apCvn2YY3r1wrmN0nSGR2mhl8MczQNGVk3Kxs2lY5AwBwy4OQAc6gajhfaOPibcta2j4x/35k101lKUrpKlKUoFKUoFKUoFKUoFKUoFVc3MCamSJXndc6umBoQjuGkYiNT8tWflVPx6+nupWtLZQIo/+UyvI0as2FIt0KAs2zAuRjYhdQJOJkfK/UVRcyGVABiGNOjbAdwOmpy4+Tsw+VVmUpS8UnGC1ozAjIMM8T4/e1lPL0JrrwXj0N4rtC2dEjRyKdmikQ4dGHkQfwPcEioPEuZ0gmWziieacwF0jjTCqoYImtu0Sk53PkjeeAa/hPIvscfUgkPtZw0jF3EUzDUxiZOwjyzANguuQckg5mENfSo3Dr4TRrIAVzkFW+JGUlXRvmrAg/SpNSFKUoFKUoM3J7+9lJ7W6pGg8hJIolmf69No1B8gW9TVn7CmtZCil1UhWKjUqk7gHuAfSq7gQy9yx872bP9jTGP8ACgrjLD1ri7w2PzWOAH7rP1Xb8cMh/hXy+a0Wz3vfv2j4R/baI6PHLs8V5Nc3gGtRKYIWIBxHEFLlfTXKWOR3Cp6CrPiiyN0o4wyq7kSOgGpECs22fhyQF1b4ztvgjO8n8bSOxnnKkBJWJQDBz04mVF+uoAfWvltecSupLy2LQ27QFSHhOpm6kayRQ+8DBcb6pCpzkaVG5Hv8Kb2mIj6+Ku9LC65Bs2XSsKxEyBmePaSTtrV3OWZWAwcn57EA1Z8UFvcI8E5R1LxK6ayGDs6tDnSdSksAR27ZrE3/ADLdW0aWMl1EnEJiNLSRmXp9Rwi+GCPRGgJwrPqJJ3UDtX8Zs5OGdK3VJbqaRZJpZ11ARM3u3mYt+kmZdSBy3gDDSmWAb04uGvFuabfl3RMw/SuWpWa2QsxcapAjscs8QkcQsx8yYwpz55z51aV4hhCKqKAqqAFA7ADYAfhXuugoUpSgUpSgUpSgUpSgVF4rfdCCabGrpxO+M4zoUtj8cVKrje2oljeJvhdGRsd8MCp/oaDA812Utrb6bYqOIXbZkn0Jl3RVYqAwI0lgkSr5agTkgk13I1rxSS7uBdySM1u7RxzzK4hbOVLQxKEV2xvrZjswwO+dNxS3l1Wck8IZ7e5jxMso0MJCIHYocMCQ2rGGwQNz3q/t70tcSxiWJ1VFygb3sT9zqH3WUggnGMeedq6SzPCuLWd/BeW1lOZLho36jSpIkjvjQrNrVcqGwuFGFGBgbVq+FcSW4iWRds7Mp+KNxs8bejKcgj5V4WCCzSWQKkKs5klZVCgsx8Ttgbn1NY3iPFo45+I38cjIbUwxOqamjn6aNJIZQgI319ISHdDFuQAQZQ1XDm03d3GMYIglPyd1eNh/CFT+NW1ZzgNs0F5eCRVX2mQ3EZTJ8Max27K37WAj/wB6w+zk6OpClKUCs/zDzU1kWL2dzLEEBEluqy7+asoYOn1wRv3FaClRMb6D8q5W5rmvUkjiha3ZpZZXMpMbYmkZhpz4tCjwalBJKH9HkGtJDLoUw2ze0XDNlm7hZGGDLMV2RVAGEzkhVUZ71qLzhkU2BLFHKAdupGr49cagcV2hgVFCooVR2CgAD6AVy8ns2uXJzXnp6fOfT3ahfnnWmU4tydKsDR2ciKWtkiZZVJDPDvDMCpGl8jB2IIx93e64LNFLrmWIwzOF6yuhSQFNSKHB+IDBAYZBA2JFd+KcYhtU1zSBAThRuWdvuooyzt8lBNYy5uLi54hbSJmxVop40YqrTTFAsiidSNPTxqIQHUNzqXJFdWKdNxDKb1iYiZ6y3NxbRtpaREbQdSllU6CAfECfhOPOsbxbjPtcMui4glSS/tbeBIH16SsyPKzNgZcx5cqBpVY+7ZJq0vrm4VGju7NbyI9zbBW1YIIDwzMCOwOFZ/nVJ+Ti2gnZp4kMUVu0kNvBIQZYiWPXllAJ0uxyij7KIcfERRZ+gUpSgUpSgUpSgUpSgUpUXiXEkt42llbSq/IksTsqqBuzE7BRuScCgkSSBQSxAA7knAFQJeY7VfiuYR/fJk/QZyaqJeBSXuZrnCEDNvAwWRLdsbSSg5WWX18lGQu+XN3arpRT01jYqNSrjAPmMjuKwvmrSJmUxCg5m5lglt5Yk6ru4Cx6LaUjqsR0fEyhPjx3YZqLwXmRGllb2C69sXCTqMSLGxAbSkjyCNUbIPhK52JG1aXilh7RC0WrSTgo2M6HQh43x54cA488VUXMKP47m2limVcGW3Ep1AZ+B4PeFfMK4H0rGM9p+1HY1pCvXv75LpF024SSJOnG6NIykB7hWd0aMPoZQAFKjJBJ7ih4xwS6KNaKVhhuCkdyYrO5LQW8agCKJkj6cpcFssFUanby7a38nkmbJcs5frTGRZT72N3ld9EgwCGAI777+mK01euOsbQprXM9wkwR0iiikRTIhRpGkMfZWAYKoTuwGS22wzVzSlWClKUClKUCoHGOMpbICwLux0xRoMyTPjIRB6+ZJwAASSACa48W450nWCFetcuupI9WkKmcGWVsHpxg7ZwSTsoJpwrgfSYzyt1rllw0pXGlSc9OJd+nHnyG5wCxY70GV4BZsLi7N0g9rEolz1DJpguPFFGjNjwoyvHgADwZxvVpxiKQNDcKrOYLgSFUUlmjZHimCj7RCuWAG504GTUd+Kw3HE5EgkV2isWSYochX6yGNSRtke82+Zr5zkz+zlUIJM8ChGyFn1Oq9FyN1Ridz6AjBBIPqrO6acvJTXExrz0mTflK4eIjKtykvhyqR+KRydlRVOPGTtg43PlVNZQq3DWugGiuI47uZHGBJCxeeZo2OPEA3hZDlSR27GoQ4O72TO1xoxw+9iFrGcRNLHNKwmQZGyEKB4c/DkjcGRwK6zwq7RWLiNbxVZxpdw0XVy+ANy0hwcDIwfOvJivF5tWPL+fk6GXpEW98NNwfjUqLCl5o1SqvTmQaY5WYAiNgSenJvgDJDYyDnKjQVQ8t3UN7YxrgOvRjSWORMFWCLlHU9tsEeRBBGQQa4s83D/KS6tM+QaS4th9N2uIv4uv7Y7S0aSlV3DOY7a5/QXEUp9ElUsPkVzqU/IirGgUpSgUpmlArF8QvS92t/oMlnbB4ick6XJxLdxKBhlTBjZu+C5XZTruOOyvLLHZRt0xJFJJM6nDrChRCifdd2fGryCsRvgjtf8SjtEjgjTXIy6IIE2yFAG/kkSjGXOwHqSAYmNhxjmCK1RCx1tIyrEiEFpCxVRjfAXLDLEgDI33GZuM9+9ZEcrey28UbuZZpbm2jyBhYokmE/QiB3WJFVsZ3OBnsANjXP4mm9bWrL4KgX3CDNcW03WkjEDOxRGwsutdID+oHf8asMVAsuDLFNPOGdnmKatT5CrGMKiD7K7k/VjWNJmsx6JlG4tEI7m3ni2lklWCRR2miIZzq+cYUureQDDs1X1Znhdj1eI3V0WJWJY7eNc7awvUmk9CcShAfLDjzrTV1KbmNyoUpSrhSlKBVDxDi000r2tnpDIB153GpLctuEVc+8m076SQFBUt3Cn3xribs/sdscTvHqeTGVtYiSvVPkXJBCL5kEnwqa7MYOG2hPwRRLk92d2J/jJI7n6szepoPljw6CwikkZ+/jnnmcF5Co+KRjgYA2AGFUbAAVmOb+I3F1w+5mjMlpbiF+mcFLi5JGmNt94IixBx8bD7g+K84fwR7gx3N9guCHjtwcw2x7rkdpZh5udgR4Qvc/OePHBFb+dxdwR/2Vbry/wC7iYfjUxG5VtOomUbgHLkNkpSAOQQoy8hdtMYIRAT2UZOANtz61G53T8ylOA+Ht8qzFQ69eLKZAJTP3vLNXlrHhd85Pr8/SuHGuGG5trmAaQZYJI1LDIBdSqk/IHevVbp0hyMMzN63sznAre2eK1aUIbkwXYjyfHgu3tOkdu5wdvP61y/JXB1uGsWJPUkZSWI1ECKKDDAdsBcAYHhCnzyaTh3N6W9tPAbYm8UTezxwwNKYDP8ApISQC0WmUE74DKVIz5bjkjgrWtnEJCes8cTS5UDS6xRRBAB20pGq+pIJPeufw/D2w2vaZ+9P6dZ+brZ7RNdOXL/BxcWVjcRyNBcrZxJ1UAJbQgVo5VO0qagdjuN9JU71Ml5lltP+XQ6Y/wDpNuGkh+si46kH46lHm9e+TRojuLf9Rezr/Zkb2mP/AATKPwrQVtK0dlTPwezvlWV4be5VhlZDHHJkeqtg/wAQaiHk4R72lxcWpHYCZpoj8jHOWUD93SfnXWbky3LtLEHtpG3Z7aV4dR9WVToc/NlNc34JeKfd8RYj0ntIJP6xiM1CX03l/Ds8EN2ufigl6MhH+zmymf72u8nEbiVVENsYWYbtclMRbkHwxuxkbbOAQDkeIeUdoeJAYE1k3zNtOv44Ex/zr3Db8QI8c9mD6rZzHb6G4GP4mgoByyt88g0h1SRo5Lu4VZppJEOmVbdHBjgUMCuoDGVICfarY8J4VHawx28IIjjXSoLs5A792JJ71WcB5SS2mluS5knmGJGVFiQ76iQibFiftMWb9ryq+oKSJc8TlP3bCEfzTT/+3/KuXLkAa44hORlzdiMMe4iiihCoPRQ5dserE11gb/8ApzD/AKhb/wBZrrP+VQLPifs6cQdV6ji/kWKMHBllaOIpGD5Esdz5DJOwNQJ8rda+C/ZtotR3/wCenyqfisQb/tRVs1Z7kuctHKJQUu+sWulbGRI/wFcEhotACow7qnqCK0JrxXnm2tCDxmxkmiMcM5t3LIeoqByArBmXB9QMfjXvivERbxNKwLYwFUfFI7HSka/tMxAH1qJZcIlS8uLl7l5I5FjWKDskIUeI992LZ322P8Ky/ge7drlAzLZzA26A/p5Yz+cN6Hw6oVz2Os+YpFPtdEbXvL/Dmgt0RyGkOp5SOzSyMZJSPlrY4+WKsa42d2k0aSxtqR1DKR5g9vp9K7V7kFKUoFVnHeOLaouFMs0h0QQqfFNJjOB6KBuzHZQCTVnWB4zzCtq/FuJMokNskNrAD+sKrK6DzAaSZA2P1Y+7QXtlHHw6GSe6lBlmlDzOAfHKVVFihUZYgKoVEGWOPMk18s+GyXciXN2nTRH129sSDoI+GafGzS+YUeFM/abcROUg1644jOoJ6SR23hYKF0gzzxhiSokkJAPcxxp941raBWY5nYm94ano9zKf7EDRf8atPWXz7RxGSUbx2sBgB8jPOY5Jh/YRIx9XI8qtXuzy/clZnfA32/8AGu0Q7ZPlQ4//ACvoPn+FbzO3MpXU7fAcZH/0+lel9M/KuDSHavom88GnLJGSIlXWT9Lik0eMC4s45R83gcwyH66Hi/lFaSszzHII3s7zt0bjRIfSG5HSf8BIY3PyStNWFu7p45ia9ClKVVoUpSgUpUXit10oJZMgaInYFjhQVUkZPkM0FRwS4EtxfXRIEastujHYabUOZnydsCWSRc/6uqjk51MVxxORg6Pc3UkGFOUiMjIGwe8jhQPoFUdzmFa2Yn4dwrhqyFTPbxSzmJtLdFEEszkjca5mRc+Zc/Or6yso4EEYLNb2gyWZtTzTjLknbxFSc7d3YdilZWn0EOPgZlnViTFc6TNPNGR1Iup4be2BPhZAFOVYEEpnGXzXHg3NNy4XCxXGpmCaybaV9KLL4cB43PTYN3Tz22Jq5uUe3s55D+nlDMflNLiOJB6hcog+S/Oo9laqhtFXsLy4I3+zFFPbr9fCFFZeHG4ELgN5Jb2yxQ2c7LG8vjnurYKNMj69To5JCtqHwfZ39a48ocYls3ms75UiVZ/cSI5eMJN7yOF2YA6tyodgNRUjvjVe2lvqN9ansXZhn7lymo/7zqVD4YyzyxdVQ4ueFLrVl1K/SYa1YHY/pz3qaViJE4P7Hche0Fy/h32iuTklfksvcftg+cgq8rK21oivc8NmbqW3Qikj6jHMUcjSR9LWTk6XjDI2dQ1AZ8INSba9ntHSG5PWhZxHFcjZgzYEcdwvYMx8IkXZiQCFJGfQNDSlKkKzdjyfouXlkl6kQuZJ4YtGNE0owzyHPvCoJCbAKD5kAjSUoAFKUoKvmXjHstu8igPIcJCh/wCcmfwxr64zucdlDHyrNcG4q9tbw6raUwMSXm0s87ySZlad4Y1ZlWRyTudQLqCo8ul1ZycTc3UcrwxQrKlpo6eZZCGje4OtWCqT4E2zp1ns4r7w69vpYw0USxlYl1C6R0aeXT41UKfdqG21kEEk4GBk4ZL5q3r4dYmJ7zvt9fFS3JbpaXaHmwoG9qt5LfPiiAVpTInkp6akLN6x5PcYJ3x7XnBUbRdxNayFQ0SE9Zp1O2mMRjLSqdmjAJGRuQc1Ek4rdtH7V0OlAjrrikjY3DpnE0gCnwBMkhcMWCk7ZGfc3M0iDrpEfZVZQ8rBw7K5CmSKPQWaNSRljjIyVBAycK8VxW4i2Hy3uJj9Nevu2p4WOPxPd3ztbRq/XEsMiZ1QvFqlVQA3UxGWBj0nOoHAwc4IIEu95ntYnMctxGjCISEMQBpbOnB+EkgZCg5xvjFRV5kdQfbImgRl1IcPKCpz7uUIvu5cblTkHOASQQK/gpn6SR29hHYlmMhaRUMKKRqQlYyrNIfCpUhdOG3OBnevE8RM68GfLvMfz2ZWxYu82dJobjiUeidDZW7IfdJIryTiVSAZTj3YVWHgG+oHfCjOh5P4ubq0idv0i6opvlNCxil/AspI+RFU0nL11dK7TXHsxdTGYom6sYiZNLkFlUiUtlg/2RgYO9dLGzi4ROEjXpWdyVAA+CC6ACLnPwrKoAydtaDzeq4acRF7WzTGp1qI8vz83orautVa+lKV6VylKUCqDiP51eLanaKBIriYfrHZ39mj/dDRNIfUqg7Zq/qs4ry9HcMshaWORVKiSGZ4nKE5KMUI1LnfBzg9sZNAtuXYIDK9tDFBLIvidYlGTuVLYxkAnOPOvJsADBbqDoQ9RyftaDlMnzZpDrProPrUX86tB2a+hz6otyi/PUVScA/uNj7x79uE8229zo0OVZ0VkSWN4XdW3DIJAOovzXIqs6HHm3iQh9mDb6rkEL5u0aPLGi/tNKqAfWvdrY6JbSNjqMdrKS3q7GFWP4ksfxq3mt1cqWVWKNqQlQSrYK5XPY4JGR5E10xVddRWQ7Xso+9awn+WScf+b+lVHB2xJYE7gw3kYPz1xOo/ljP8K0PsfvjLnvEExj0YtnP41S8RtfZhYsWyIrwKxxjIuBLCPP78q1XU8317hz5s5N9slglV1CiSEXEUiB47iCOTqhCCDhlbJHkdRB+UHjfC5YI2s0R7i1nKpFsXe0YupK5OfdaQWV2/RsoByCunbUrbQUpSgUpSgUpSgy5s5LJ2URvPaM2pBH4pbV2JLpp7vCTgrpyVyRjTjHmTmWCNdUizxAAkmSyugAB3JPTI7fOtVXK6txIjxt8Loyn6MCD/AENXi8xGmF8FLzuWYXmqPAfRcdMn9J7FcCNVIyHLMg8H7WMeZ2q5gnEiq6MHVhlXQgqwPmCNiPnXPlSctaRBvjjUwyf7SAmFz8slcj5EVW8w8lwvDdtH1EeWCTwJcTJEZNBCv01cJqzgnbc7nJ3qfEZ/40R2l0vOYYIWxJcwxt5hpo1P9TkVLs+ILNvFJHKM90ZXA+uCak8Dt4ehE8MUcaSRIwCRqgw6hhsox2NVMvAoJ7+ZZIUIW0tyMKFKu8lzqIZcMCQg7HyFW8T3KRwmvxSk8V408TRwRIstzICY0JKqiLgPNKQMrGpIGwySQB6j7HyuJGWS8ka6dWDKpGiCNgcgpEDg4O4Mhdh61O4ZwKC2LmGJUZyNbbs747amYliBnYE7ZqfWUzt66V5Y0UpSoXKUpQKUpQKz3BOFRT2aQTRJKkbzRASKGwIZZIVO42OlRuN60NUvLzYkvos7JekgeglihnP+N2oK67ubywgbPRnijACSvJKJtGQqB0CESOMgata6sZOCasHN9GdX5tcL5qqyW7/RSzyKx+ukH1FdOaU1W4X71zajf53MIxVvUaGdj5xEnUSK2uWnRtBiaEoFfSGAeXeFRpYEkMTg7AnAPs8sNOFN5PJNurGKNjDArqwdcBMO4BAxrdu2cDsOvADmbiB8jegfy21qp/qDV1UhSlKBSlKBSlKBSlKBSlKCksSIL2eE7CdRcR7bFlCQ3Cj6Yjb+8NXdUPOSFLf2pPjtHFwuPtIgInT6NCXH1wfKr0HIzQU3KBxbCL9RNNAPksMrpH/uwv8AGvnAyHub+Tv+cRxD6RQxMf8AHI1QOG8Xjt/9IzPnR/pIqgUFmkcw2yaIwN2ZpMgAeeateWLJ4rcdYaZZHklkGQdLzO0mjI2OkEJkbeGgtaUpQKUpQKUpQKUpQKo+DHN5xAjsJIEJ/bEKsw/ldaj808yNERa22GuXXOSMpbqcgSP6k4OlPtEHsATXzkGaIWiRq2Zlz7SHfVL7Rn3zSZOcs24J+yVxtirzS0V5p7KRkrNppE9UvmiTC2y5+K/tx9dL9Q/0X+lXVZOTi6XnFI7WPJWy1TTMB4esymGKEHzIWR2PoVUeuLvmHiwtbaafGooh0KO7yHwxIPmzkKPrVF0TlDeGST9ZeXT9vs9eRU/wqKvKruXuGm2tYICctHCisfvOANbfi2T+NWNApSlApSlApSlApSlApSlBi/yj3byW9zaRMUC2E89w67ERhXEUS7bGR1YE/djcdyCNdaLiNAdyEUb/ACArHyxGbhnErsjx3Vvcsuf1CxyR2qj0BjAf6yt61sbZwyIw7FFI/EA0Gb5V4WjmSVsmSK+vwoLeFTJcSN1APv8ATYLq8lJA7nOpqj5d2m4gn3b3V+Elvbyf5k/wq8oFKUoFKUoFKUoFQeOcVW1t5bhhkRxltI7seyoPmzYH41OrD/lGvS7W9ovYt15f3IiBEp9dUxU4/wBW1aYqeJeK+rHPljFjm8+TO2EjIxeQ65WYtK2c65mxq+iKMKo8gAKsL6ESdMNFDNczEpCrwxvgkZ6jZBIVB4z8hjuRUBbdIw0kjAKoJPocDJJz5DFa3kzgzAG+mUiWVMRo2xhg2YLjydyAzenhX7NdzjLUxY4ivwfM8BjycRmm9p6d5UXK8k9s1xLDGlxF1jCE1aJyLdmR5Qx8Dl5mkcg6d2O/YC1HHPb721tjBNCItd1IJQq6jFpjiHhY6gJJNX1RaruW7nRaWZOzNCrk+pkHUY/izZqfyv4+IzMT8FlGAM/rJpCf6x1zsuGIxzfTp8Pxd75/D306ttSlK8DslKUoFKUoFKUoFKUoFUPN16REtrG2J7pjDHg7qpHv5vpHHls+ukeYqz4tf+zwTT6S/Shkk0ju2hS2kfM4xX5W/Lk/EI4eI9SWW51EMYnTNrJDISghTUivAwO41aj7t/FuDEyP1G8tYo7V4zpjhW3ZDn4UjCFT+AX/ACqHyXfdfh9nL5taxZz94KFb/EDWT4Nxi74hJFw+9g6WhetOxDqbmOF1VBpZAoWSQqxCswwrKcZxWp5e91Nd2pOyzdeMekV0Wc/wnWUfTFA4T4b6/X1FtJ/NG0X/AAv6Ve1ny3T4r3wJ+H4Hza2lJ29Ti4/pVvxLicVtE000ixRoMszHAH/qT2A7mpEmlV/B+PQ3YYwsToYB1eN4nQkBl1LIoYAg5BxgjtVhQKUpQKUpQfHcAEkgADJJOAAO5NfmcLNdyTXp+CV/dHGQLeLKQ4/ey0n95Vx+Ua7nlhns7UZb2R5ZiMkmM6kjgUDctKysCR2VGxuRWS4baCeKMRx7acLJc3l0rZUlGKQwlFhUMpwMqQBuAdq9fCzNbc0RuXh43FOXHyTaKx6z+y74Xwn2256JHuLco0/mHf4o7f6dnf5aR9o1+jMNqzH5NbXp8OhBOqQtKZX3JeYSOsjEknJyuM/IVqKyz5ZyX3LXhuHrgxxSH5RwN29mtT3At48DO5woHr27VquTVzcXjfdS1i/FUeVv++rN8vRk2luR+qP8Axx9K1vI0Xu7mTtrvpe/fEQS3/4Ve/i77xVhx/Z1P9m8+m/3aSlKVyn0JSlKBSlKBSlKBSlKBX5v/oebht2qW8ogjeXMIcZguRt+ZynBMMqgERyAZZNK76MV+kVC4zwhLuCS3lzodcEg4ZT3V1PkysAwPkQKiY2Mxx28uJ+kYrKWG6jfMUryW/RTOOorsshZ4mAwyhdRwCACoI8cK4+DxCV7hPZnj4cBcB292hjmLBkc4V4yJCwb0ODgggWUdpxGPCs9ncqABqZZrd2wO7aeopb6AD5Vgfyhw3sd/YzSPDFEUdX0apEgSJ0cyya9PV0FlkHgADIu2cGq9YSnc0c8s7rdRxxpHZ3GqNpmmR5maNomgCiI4kkSQlUzqUKrMFBAqdaWD8RAvOJqgVV1xWp3hgHfU+r9JLjuxGFGQAN698A5XjeSO7njKKi4tIJNzArks00ue9zK3jYnJGcZJyasLMHimyrpsA/jbzvSh/Rp6W4YeJvt40jw5JruZ6CfyXC0glvXUp7R0xEpGCLeEFYWI8i5Znx5K6juDWlpStUFKUoFKUoMxzNaGCZOILqKLF0rlFBOYAxdZgBuWiYk481Z8b4znbi5itZZEldI0kmeaCVmCxSRznqHS3w5Vy2R6EEZBr9JIrH2AksF9mkgkkgQsIZIozOOjqJjRlXMisikJ8JBC5B8hvhyTSds82CvEU8O86fPyf8AGYpGvIIn1qtx1Y2AOlknAeTQezhZ+oMjI7Vc828SeC1dosCV3jhiJ+FJJ5FhR2+Sl9X4Y86qTctc3Vs9tBKnSciSaSB4I+gwzJFiUK8hJCkaVwCASdiDouLcKS6iaGTOklTlWKsrIwdGUjsQwBH0rK2ttIrFYiNvy7jcU1mLfh/tSqoixDJHH0iY08OZSxJkl3A0Rlc4LFgDitRyZfPbEW8873CSuWguJBhmkYapIH3IDZBZN9xkd13l3HBb3QYWNndxjsbmFgzj0cKChb9oAfu1RrwnhyZjvbEWT6tiDKYM9xJDKmEQj1OhlPkO9bzas05fNl4Mxk5qTGp7x5v0alZblHjDySywiU3lukamO6KaSWJIMLMAEmYABtaAd8EZ76mvNrTaY0UpSiClKUClKUClKUClKUCq3jfLsF4oWeJXKhum5VS8TNjxxkg6G2ByPMCrKlBm5uU5ZcpPeyyxHGtBFDE0g+67xqDpI2OnSSNs1oYIFRVRFCqqhVVQAFUDAAA7ADbFe6UClKUClKUClKUClKUClKUClKUClKUClKUClKUClKUClKUClKUClKUClKUClKUClKUClKUClKUClKUClKUClKUClKUClKUH/9k="/>
          <p:cNvSpPr>
            <a:spLocks noChangeAspect="1" noChangeArrowheads="1"/>
          </p:cNvSpPr>
          <p:nvPr/>
        </p:nvSpPr>
        <p:spPr bwMode="auto">
          <a:xfrm>
            <a:off x="0" y="-1042988"/>
            <a:ext cx="2095500" cy="218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AutoShape 4" descr="data:image/jpeg;base64,/9j/4AAQSkZJRgABAQAAAQABAAD/2wCEAAkGBhQQERIREhIVEhQWEBUXFRcUEBUVFxMVFRgVFBMVGCAYHCYeFxojGRkeHy8gIycqLC0tFyAxNTAqNSYrLCkBCQoKDgwOGg8PGiwkHyQwKSwsKSwtLCkvLSw2LCwsLywsLCwsLCwsLSwsLCwsLCwsLCwsLCwsLCwpLCwsLCwsLP/AABEIAOUA3AMBIgACEQEDEQH/xAAbAAEAAwEBAQEAAAAAAAAAAAAABAUGAwIBB//EAEoQAAIBAwIEAwUDCQQFDQEAAAECAwAEERIhBQYTMSJBURQjMmFxQlKBByQzU2JykZKhgoOisRVjc6PDNENUZJOzwcLR0uHw8SX/xAAaAQEAAwEBAQAAAAAAAAAAAAAAAQIDBQQG/8QALxEBAAICAAQDBQgDAAAAAAAAAAECAxEEEiExE0FRBWFx0fAiMkKBkbHh8RQkwf/aAAwDAQACEQMRAD8A/cKUpQKUpQKUpQKUpQKUpQKUpQKUpQKUpQKUpQKUpQKUpQKUpQKUpQKUpQKUpQKUpQKVF4jxFYE1vk7gKqjLO5+FEHmx/wDk4AJrIca4xKxCSP09QB6SMwChiVQOye8ndipAjj0g6WzkDJ82fiaYdc3ee0JiNtwGr7X41z9xJ7KKKCKzQXVwwWGZURHiYkKCOlujkkaRrPnnOMHV8A4NfxRCK44k82dyVhUSAn4lEjFjoz2OkN8xXnt7RxY6RbJ03vUd9/Xv0nlbqlZGXhMSAsZp4yoyXN/cZX01apCvn2YY3r1wrmN0nSGR2mhl8MczQNGVk3Kxs2lY5AwBwy4OQAc6gajhfaOPibcta2j4x/35k101lKUrpKlKUoFKUoFKUoFKUoFKUoFVc3MCamSJXndc6umBoQjuGkYiNT8tWflVPx6+nupWtLZQIo/+UyvI0as2FIt0KAs2zAuRjYhdQJOJkfK/UVRcyGVABiGNOjbAdwOmpy4+Tsw+VVmUpS8UnGC1ozAjIMM8T4/e1lPL0JrrwXj0N4rtC2dEjRyKdmikQ4dGHkQfwPcEioPEuZ0gmWziieacwF0jjTCqoYImtu0Sk53PkjeeAa/hPIvscfUgkPtZw0jF3EUzDUxiZOwjyzANguuQckg5mENfSo3Dr4TRrIAVzkFW+JGUlXRvmrAg/SpNSFKUoFKUoM3J7+9lJ7W6pGg8hJIolmf69No1B8gW9TVn7CmtZCil1UhWKjUqk7gHuAfSq7gQy9yx872bP9jTGP8ACgrjLD1ri7w2PzWOAH7rP1Xb8cMh/hXy+a0Wz3vfv2j4R/baI6PHLs8V5Nc3gGtRKYIWIBxHEFLlfTXKWOR3Cp6CrPiiyN0o4wyq7kSOgGpECs22fhyQF1b4ztvgjO8n8bSOxnnKkBJWJQDBz04mVF+uoAfWvltecSupLy2LQ27QFSHhOpm6kayRQ+8DBcb6pCpzkaVG5Hv8Kb2mIj6+Ku9LC65Bs2XSsKxEyBmePaSTtrV3OWZWAwcn57EA1Z8UFvcI8E5R1LxK6ayGDs6tDnSdSksAR27ZrE3/ADLdW0aWMl1EnEJiNLSRmXp9Rwi+GCPRGgJwrPqJJ3UDtX8Zs5OGdK3VJbqaRZJpZ11ARM3u3mYt+kmZdSBy3gDDSmWAb04uGvFuabfl3RMw/SuWpWa2QsxcapAjscs8QkcQsx8yYwpz55z51aV4hhCKqKAqqAFA7ADYAfhXuugoUpSgUpSgUpSgUpSgVF4rfdCCabGrpxO+M4zoUtj8cVKrje2oljeJvhdGRsd8MCp/oaDA812Utrb6bYqOIXbZkn0Jl3RVYqAwI0lgkSr5agTkgk13I1rxSS7uBdySM1u7RxzzK4hbOVLQxKEV2xvrZjswwO+dNxS3l1Wck8IZ7e5jxMso0MJCIHYocMCQ2rGGwQNz3q/t70tcSxiWJ1VFygb3sT9zqH3WUggnGMeedq6SzPCuLWd/BeW1lOZLho36jSpIkjvjQrNrVcqGwuFGFGBgbVq+FcSW4iWRds7Mp+KNxs8bejKcgj5V4WCCzSWQKkKs5klZVCgsx8Ttgbn1NY3iPFo45+I38cjIbUwxOqamjn6aNJIZQgI319ISHdDFuQAQZQ1XDm03d3GMYIglPyd1eNh/CFT+NW1ZzgNs0F5eCRVX2mQ3EZTJ8Max27K37WAj/wB6w+zk6OpClKUCs/zDzU1kWL2dzLEEBEluqy7+asoYOn1wRv3FaClRMb6D8q5W5rmvUkjiha3ZpZZXMpMbYmkZhpz4tCjwalBJKH9HkGtJDLoUw2ze0XDNlm7hZGGDLMV2RVAGEzkhVUZ71qLzhkU2BLFHKAdupGr49cagcV2hgVFCooVR2CgAD6AVy8ns2uXJzXnp6fOfT3ahfnnWmU4tydKsDR2ciKWtkiZZVJDPDvDMCpGl8jB2IIx93e64LNFLrmWIwzOF6yuhSQFNSKHB+IDBAYZBA2JFd+KcYhtU1zSBAThRuWdvuooyzt8lBNYy5uLi54hbSJmxVop40YqrTTFAsiidSNPTxqIQHUNzqXJFdWKdNxDKb1iYiZ6y3NxbRtpaREbQdSllU6CAfECfhOPOsbxbjPtcMui4glSS/tbeBIH16SsyPKzNgZcx5cqBpVY+7ZJq0vrm4VGju7NbyI9zbBW1YIIDwzMCOwOFZ/nVJ+Ti2gnZp4kMUVu0kNvBIQZYiWPXllAJ0uxyij7KIcfERRZ+gUpSgUpSgUpSgUpSgUpUXiXEkt42llbSq/IksTsqqBuzE7BRuScCgkSSBQSxAA7knAFQJeY7VfiuYR/fJk/QZyaqJeBSXuZrnCEDNvAwWRLdsbSSg5WWX18lGQu+XN3arpRT01jYqNSrjAPmMjuKwvmrSJmUxCg5m5lglt5Yk6ru4Cx6LaUjqsR0fEyhPjx3YZqLwXmRGllb2C69sXCTqMSLGxAbSkjyCNUbIPhK52JG1aXilh7RC0WrSTgo2M6HQh43x54cA488VUXMKP47m2limVcGW3Ep1AZ+B4PeFfMK4H0rGM9p+1HY1pCvXv75LpF024SSJOnG6NIykB7hWd0aMPoZQAFKjJBJ7ih4xwS6KNaKVhhuCkdyYrO5LQW8agCKJkj6cpcFssFUanby7a38nkmbJcs5frTGRZT72N3ld9EgwCGAI777+mK01euOsbQprXM9wkwR0iiikRTIhRpGkMfZWAYKoTuwGS22wzVzSlWClKUClKUCoHGOMpbICwLux0xRoMyTPjIRB6+ZJwAASSACa48W450nWCFetcuupI9WkKmcGWVsHpxg7ZwSTsoJpwrgfSYzyt1rllw0pXGlSc9OJd+nHnyG5wCxY70GV4BZsLi7N0g9rEolz1DJpguPFFGjNjwoyvHgADwZxvVpxiKQNDcKrOYLgSFUUlmjZHimCj7RCuWAG504GTUd+Kw3HE5EgkV2isWSYochX6yGNSRtke82+Zr5zkz+zlUIJM8ChGyFn1Oq9FyN1Ridz6AjBBIPqrO6acvJTXExrz0mTflK4eIjKtykvhyqR+KRydlRVOPGTtg43PlVNZQq3DWugGiuI47uZHGBJCxeeZo2OPEA3hZDlSR27GoQ4O72TO1xoxw+9iFrGcRNLHNKwmQZGyEKB4c/DkjcGRwK6zwq7RWLiNbxVZxpdw0XVy+ANy0hwcDIwfOvJivF5tWPL+fk6GXpEW98NNwfjUqLCl5o1SqvTmQaY5WYAiNgSenJvgDJDYyDnKjQVQ8t3UN7YxrgOvRjSWORMFWCLlHU9tsEeRBBGQQa4s83D/KS6tM+QaS4th9N2uIv4uv7Y7S0aSlV3DOY7a5/QXEUp9ElUsPkVzqU/IirGgUpSgUpmlArF8QvS92t/oMlnbB4ick6XJxLdxKBhlTBjZu+C5XZTruOOyvLLHZRt0xJFJJM6nDrChRCifdd2fGryCsRvgjtf8SjtEjgjTXIy6IIE2yFAG/kkSjGXOwHqSAYmNhxjmCK1RCx1tIyrEiEFpCxVRjfAXLDLEgDI33GZuM9+9ZEcrey28UbuZZpbm2jyBhYokmE/QiB3WJFVsZ3OBnsANjXP4mm9bWrL4KgX3CDNcW03WkjEDOxRGwsutdID+oHf8asMVAsuDLFNPOGdnmKatT5CrGMKiD7K7k/VjWNJmsx6JlG4tEI7m3ni2lklWCRR2miIZzq+cYUureQDDs1X1Znhdj1eI3V0WJWJY7eNc7awvUmk9CcShAfLDjzrTV1KbmNyoUpSrhSlKBVDxDi000r2tnpDIB153GpLctuEVc+8m076SQFBUt3Cn3xribs/sdscTvHqeTGVtYiSvVPkXJBCL5kEnwqa7MYOG2hPwRRLk92d2J/jJI7n6szepoPljw6CwikkZ+/jnnmcF5Co+KRjgYA2AGFUbAAVmOb+I3F1w+5mjMlpbiF+mcFLi5JGmNt94IixBx8bD7g+K84fwR7gx3N9guCHjtwcw2x7rkdpZh5udgR4Qvc/OePHBFb+dxdwR/2Vbry/wC7iYfjUxG5VtOomUbgHLkNkpSAOQQoy8hdtMYIRAT2UZOANtz61G53T8ylOA+Ht8qzFQ69eLKZAJTP3vLNXlrHhd85Pr8/SuHGuGG5trmAaQZYJI1LDIBdSqk/IHevVbp0hyMMzN63sznAre2eK1aUIbkwXYjyfHgu3tOkdu5wdvP61y/JXB1uGsWJPUkZSWI1ECKKDDAdsBcAYHhCnzyaTh3N6W9tPAbYm8UTezxwwNKYDP8ApISQC0WmUE74DKVIz5bjkjgrWtnEJCes8cTS5UDS6xRRBAB20pGq+pIJPeufw/D2w2vaZ+9P6dZ+brZ7RNdOXL/BxcWVjcRyNBcrZxJ1UAJbQgVo5VO0qagdjuN9JU71Ml5lltP+XQ6Y/wDpNuGkh+si46kH46lHm9e+TRojuLf9Rezr/Zkb2mP/AATKPwrQVtK0dlTPwezvlWV4be5VhlZDHHJkeqtg/wAQaiHk4R72lxcWpHYCZpoj8jHOWUD93SfnXWbky3LtLEHtpG3Z7aV4dR9WVToc/NlNc34JeKfd8RYj0ntIJP6xiM1CX03l/Ds8EN2ufigl6MhH+zmymf72u8nEbiVVENsYWYbtclMRbkHwxuxkbbOAQDkeIeUdoeJAYE1k3zNtOv44Ex/zr3Db8QI8c9mD6rZzHb6G4GP4mgoByyt88g0h1SRo5Lu4VZppJEOmVbdHBjgUMCuoDGVICfarY8J4VHawx28IIjjXSoLs5A792JJ71WcB5SS2mluS5knmGJGVFiQ76iQibFiftMWb9ryq+oKSJc8TlP3bCEfzTT/+3/KuXLkAa44hORlzdiMMe4iiihCoPRQ5dserE11gb/8ApzD/AKhb/wBZrrP+VQLPifs6cQdV6ji/kWKMHBllaOIpGD5Esdz5DJOwNQJ8rda+C/ZtotR3/wCenyqfisQb/tRVs1Z7kuctHKJQUu+sWulbGRI/wFcEhotACow7qnqCK0JrxXnm2tCDxmxkmiMcM5t3LIeoqByArBmXB9QMfjXvivERbxNKwLYwFUfFI7HSka/tMxAH1qJZcIlS8uLl7l5I5FjWKDskIUeI992LZ322P8Ky/ge7drlAzLZzA26A/p5Yz+cN6Hw6oVz2Os+YpFPtdEbXvL/Dmgt0RyGkOp5SOzSyMZJSPlrY4+WKsa42d2k0aSxtqR1DKR5g9vp9K7V7kFKUoFVnHeOLaouFMs0h0QQqfFNJjOB6KBuzHZQCTVnWB4zzCtq/FuJMokNskNrAD+sKrK6DzAaSZA2P1Y+7QXtlHHw6GSe6lBlmlDzOAfHKVVFihUZYgKoVEGWOPMk18s+GyXciXN2nTRH129sSDoI+GafGzS+YUeFM/abcROUg1644jOoJ6SR23hYKF0gzzxhiSokkJAPcxxp941raBWY5nYm94ano9zKf7EDRf8atPWXz7RxGSUbx2sBgB8jPOY5Jh/YRIx9XI8qtXuzy/clZnfA32/8AGu0Q7ZPlQ4//ACvoPn+FbzO3MpXU7fAcZH/0+lel9M/KuDSHavom88GnLJGSIlXWT9Lik0eMC4s45R83gcwyH66Hi/lFaSszzHII3s7zt0bjRIfSG5HSf8BIY3PyStNWFu7p45ia9ClKVVoUpSgUpUXit10oJZMgaInYFjhQVUkZPkM0FRwS4EtxfXRIEastujHYabUOZnydsCWSRc/6uqjk51MVxxORg6Pc3UkGFOUiMjIGwe8jhQPoFUdzmFa2Yn4dwrhqyFTPbxSzmJtLdFEEszkjca5mRc+Zc/Or6yso4EEYLNb2gyWZtTzTjLknbxFSc7d3YdilZWn0EOPgZlnViTFc6TNPNGR1Iup4be2BPhZAFOVYEEpnGXzXHg3NNy4XCxXGpmCaybaV9KLL4cB43PTYN3Tz22Jq5uUe3s55D+nlDMflNLiOJB6hcog+S/Oo9laqhtFXsLy4I3+zFFPbr9fCFFZeHG4ELgN5Jb2yxQ2c7LG8vjnurYKNMj69To5JCtqHwfZ39a48ocYls3ms75UiVZ/cSI5eMJN7yOF2YA6tyodgNRUjvjVe2lvqN9ansXZhn7lymo/7zqVD4YyzyxdVQ4ueFLrVl1K/SYa1YHY/pz3qaViJE4P7Hche0Fy/h32iuTklfksvcftg+cgq8rK21oivc8NmbqW3Qikj6jHMUcjSR9LWTk6XjDI2dQ1AZ8INSba9ntHSG5PWhZxHFcjZgzYEcdwvYMx8IkXZiQCFJGfQNDSlKkKzdjyfouXlkl6kQuZJ4YtGNE0owzyHPvCoJCbAKD5kAjSUoAFKUoKvmXjHstu8igPIcJCh/wCcmfwxr64zucdlDHyrNcG4q9tbw6raUwMSXm0s87ySZlad4Y1ZlWRyTudQLqCo8ul1ZycTc3UcrwxQrKlpo6eZZCGje4OtWCqT4E2zp1ns4r7w69vpYw0USxlYl1C6R0aeXT41UKfdqG21kEEk4GBk4ZL5q3r4dYmJ7zvt9fFS3JbpaXaHmwoG9qt5LfPiiAVpTInkp6akLN6x5PcYJ3x7XnBUbRdxNayFQ0SE9Zp1O2mMRjLSqdmjAJGRuQc1Ek4rdtH7V0OlAjrrikjY3DpnE0gCnwBMkhcMWCk7ZGfc3M0iDrpEfZVZQ8rBw7K5CmSKPQWaNSRljjIyVBAycK8VxW4i2Hy3uJj9Nevu2p4WOPxPd3ztbRq/XEsMiZ1QvFqlVQA3UxGWBj0nOoHAwc4IIEu95ntYnMctxGjCISEMQBpbOnB+EkgZCg5xvjFRV5kdQfbImgRl1IcPKCpz7uUIvu5cblTkHOASQQK/gpn6SR29hHYlmMhaRUMKKRqQlYyrNIfCpUhdOG3OBnevE8RM68GfLvMfz2ZWxYu82dJobjiUeidDZW7IfdJIryTiVSAZTj3YVWHgG+oHfCjOh5P4ubq0idv0i6opvlNCxil/AspI+RFU0nL11dK7TXHsxdTGYom6sYiZNLkFlUiUtlg/2RgYO9dLGzi4ROEjXpWdyVAA+CC6ACLnPwrKoAydtaDzeq4acRF7WzTGp1qI8vz83orautVa+lKV6VylKUCqDiP51eLanaKBIriYfrHZ39mj/dDRNIfUqg7Zq/qs4ry9HcMshaWORVKiSGZ4nKE5KMUI1LnfBzg9sZNAtuXYIDK9tDFBLIvidYlGTuVLYxkAnOPOvJsADBbqDoQ9RyftaDlMnzZpDrProPrUX86tB2a+hz6otyi/PUVScA/uNj7x79uE8229zo0OVZ0VkSWN4XdW3DIJAOovzXIqs6HHm3iQh9mDb6rkEL5u0aPLGi/tNKqAfWvdrY6JbSNjqMdrKS3q7GFWP4ksfxq3mt1cqWVWKNqQlQSrYK5XPY4JGR5E10xVddRWQ7Xso+9awn+WScf+b+lVHB2xJYE7gw3kYPz1xOo/ljP8K0PsfvjLnvEExj0YtnP41S8RtfZhYsWyIrwKxxjIuBLCPP78q1XU8317hz5s5N9slglV1CiSEXEUiB47iCOTqhCCDhlbJHkdRB+UHjfC5YI2s0R7i1nKpFsXe0YupK5OfdaQWV2/RsoByCunbUrbQUpSgUpSgUpSgy5s5LJ2URvPaM2pBH4pbV2JLpp7vCTgrpyVyRjTjHmTmWCNdUizxAAkmSyugAB3JPTI7fOtVXK6txIjxt8Loyn6MCD/AENXi8xGmF8FLzuWYXmqPAfRcdMn9J7FcCNVIyHLMg8H7WMeZ2q5gnEiq6MHVhlXQgqwPmCNiPnXPlSctaRBvjjUwyf7SAmFz8slcj5EVW8w8lwvDdtH1EeWCTwJcTJEZNBCv01cJqzgnbc7nJ3qfEZ/40R2l0vOYYIWxJcwxt5hpo1P9TkVLs+ILNvFJHKM90ZXA+uCak8Dt4ehE8MUcaSRIwCRqgw6hhsox2NVMvAoJ7+ZZIUIW0tyMKFKu8lzqIZcMCQg7HyFW8T3KRwmvxSk8V408TRwRIstzICY0JKqiLgPNKQMrGpIGwySQB6j7HyuJGWS8ka6dWDKpGiCNgcgpEDg4O4Mhdh61O4ZwKC2LmGJUZyNbbs747amYliBnYE7ZqfWUzt66V5Y0UpSoXKUpQKUpQKz3BOFRT2aQTRJKkbzRASKGwIZZIVO42OlRuN60NUvLzYkvos7JekgeglihnP+N2oK67ubywgbPRnijACSvJKJtGQqB0CESOMgata6sZOCasHN9GdX5tcL5qqyW7/RSzyKx+ukH1FdOaU1W4X71zajf53MIxVvUaGdj5xEnUSK2uWnRtBiaEoFfSGAeXeFRpYEkMTg7AnAPs8sNOFN5PJNurGKNjDArqwdcBMO4BAxrdu2cDsOvADmbiB8jegfy21qp/qDV1UhSlKBSlKBSlKBSlKBSlKCksSIL2eE7CdRcR7bFlCQ3Cj6Yjb+8NXdUPOSFLf2pPjtHFwuPtIgInT6NCXH1wfKr0HIzQU3KBxbCL9RNNAPksMrpH/uwv8AGvnAyHub+Tv+cRxD6RQxMf8AHI1QOG8Xjt/9IzPnR/pIqgUFmkcw2yaIwN2ZpMgAeeateWLJ4rcdYaZZHklkGQdLzO0mjI2OkEJkbeGgtaUpQKUpQKUpQKUpQKo+DHN5xAjsJIEJ/bEKsw/ldaj808yNERa22GuXXOSMpbqcgSP6k4OlPtEHsATXzkGaIWiRq2Zlz7SHfVL7Rn3zSZOcs24J+yVxtirzS0V5p7KRkrNppE9UvmiTC2y5+K/tx9dL9Q/0X+lXVZOTi6XnFI7WPJWy1TTMB4esymGKEHzIWR2PoVUeuLvmHiwtbaafGooh0KO7yHwxIPmzkKPrVF0TlDeGST9ZeXT9vs9eRU/wqKvKruXuGm2tYICctHCisfvOANbfi2T+NWNApSlApSlApSlApSlApSlBi/yj3byW9zaRMUC2E89w67ERhXEUS7bGR1YE/djcdyCNdaLiNAdyEUb/ACArHyxGbhnErsjx3Vvcsuf1CxyR2qj0BjAf6yt61sbZwyIw7FFI/EA0Gb5V4WjmSVsmSK+vwoLeFTJcSN1APv8ATYLq8lJA7nOpqj5d2m4gn3b3V+Elvbyf5k/wq8oFKUoFKUoFKUoFQeOcVW1t5bhhkRxltI7seyoPmzYH41OrD/lGvS7W9ovYt15f3IiBEp9dUxU4/wBW1aYqeJeK+rHPljFjm8+TO2EjIxeQ65WYtK2c65mxq+iKMKo8gAKsL6ESdMNFDNczEpCrwxvgkZ6jZBIVB4z8hjuRUBbdIw0kjAKoJPocDJJz5DFa3kzgzAG+mUiWVMRo2xhg2YLjydyAzenhX7NdzjLUxY4ivwfM8BjycRmm9p6d5UXK8k9s1xLDGlxF1jCE1aJyLdmR5Qx8Dl5mkcg6d2O/YC1HHPb721tjBNCItd1IJQq6jFpjiHhY6gJJNX1RaruW7nRaWZOzNCrk+pkHUY/izZqfyv4+IzMT8FlGAM/rJpCf6x1zsuGIxzfTp8Pxd75/D306ttSlK8DslKUoFKUoFKUoFKUoFUPN16REtrG2J7pjDHg7qpHv5vpHHls+ukeYqz4tf+zwTT6S/Shkk0ju2hS2kfM4xX5W/Lk/EI4eI9SWW51EMYnTNrJDISghTUivAwO41aj7t/FuDEyP1G8tYo7V4zpjhW3ZDn4UjCFT+AX/ACqHyXfdfh9nL5taxZz94KFb/EDWT4Nxi74hJFw+9g6WhetOxDqbmOF1VBpZAoWSQqxCswwrKcZxWp5e91Nd2pOyzdeMekV0Wc/wnWUfTFA4T4b6/X1FtJ/NG0X/AAv6Ve1ny3T4r3wJ+H4Hza2lJ29Ti4/pVvxLicVtE000ixRoMszHAH/qT2A7mpEmlV/B+PQ3YYwsToYB1eN4nQkBl1LIoYAg5BxgjtVhQKUpQKUpQfHcAEkgADJJOAAO5NfmcLNdyTXp+CV/dHGQLeLKQ4/ey0n95Vx+Ua7nlhns7UZb2R5ZiMkmM6kjgUDctKysCR2VGxuRWS4baCeKMRx7acLJc3l0rZUlGKQwlFhUMpwMqQBuAdq9fCzNbc0RuXh43FOXHyTaKx6z+y74Xwn2256JHuLco0/mHf4o7f6dnf5aR9o1+jMNqzH5NbXp8OhBOqQtKZX3JeYSOsjEknJyuM/IVqKyz5ZyX3LXhuHrgxxSH5RwN29mtT3At48DO5woHr27VquTVzcXjfdS1i/FUeVv++rN8vRk2luR+qP8Axx9K1vI0Xu7mTtrvpe/fEQS3/4Ve/i77xVhx/Z1P9m8+m/3aSlKVyn0JSlKBSlKBSlKBSlKBX5v/oebht2qW8ogjeXMIcZguRt+ZynBMMqgERyAZZNK76MV+kVC4zwhLuCS3lzodcEg4ZT3V1PkysAwPkQKiY2Mxx28uJ+kYrKWG6jfMUryW/RTOOorsshZ4mAwyhdRwCACoI8cK4+DxCV7hPZnj4cBcB292hjmLBkc4V4yJCwb0ODgggWUdpxGPCs9ncqABqZZrd2wO7aeopb6AD5Vgfyhw3sd/YzSPDFEUdX0apEgSJ0cyya9PV0FlkHgADIu2cGq9YSnc0c8s7rdRxxpHZ3GqNpmmR5maNomgCiI4kkSQlUzqUKrMFBAqdaWD8RAvOJqgVV1xWp3hgHfU+r9JLjuxGFGQAN698A5XjeSO7njKKi4tIJNzArks00ue9zK3jYnJGcZJyasLMHimyrpsA/jbzvSh/Rp6W4YeJvt40jw5JruZ6CfyXC0glvXUp7R0xEpGCLeEFYWI8i5Znx5K6juDWlpStUFKUoFKUoMxzNaGCZOILqKLF0rlFBOYAxdZgBuWiYk481Z8b4znbi5itZZEldI0kmeaCVmCxSRznqHS3w5Vy2R6EEZBr9JIrH2AksF9mkgkkgQsIZIozOOjqJjRlXMisikJ8JBC5B8hvhyTSds82CvEU8O86fPyf8AGYpGvIIn1qtx1Y2AOlknAeTQezhZ+oMjI7Vc828SeC1dosCV3jhiJ+FJJ5FhR2+Sl9X4Y86qTctc3Vs9tBKnSciSaSB4I+gwzJFiUK8hJCkaVwCASdiDouLcKS6iaGTOklTlWKsrIwdGUjsQwBH0rK2ttIrFYiNvy7jcU1mLfh/tSqoixDJHH0iY08OZSxJkl3A0Rlc4LFgDitRyZfPbEW8873CSuWguJBhmkYapIH3IDZBZN9xkd13l3HBb3QYWNndxjsbmFgzj0cKChb9oAfu1RrwnhyZjvbEWT6tiDKYM9xJDKmEQj1OhlPkO9bzas05fNl4Mxk5qTGp7x5v0alZblHjDySywiU3lukamO6KaSWJIMLMAEmYABtaAd8EZ76mvNrTaY0UpSiClKUClKUClKUClKUCq3jfLsF4oWeJXKhum5VS8TNjxxkg6G2ByPMCrKlBm5uU5ZcpPeyyxHGtBFDE0g+67xqDpI2OnSSNs1oYIFRVRFCqqhVVQAFUDAAA7ADbFe6UClKUClKUClKUClKUClKUClKUClKUClKUClKUClKUClKUClKUClKUClKUClKUClKUClKUClKUClKUClKUClKUClKUClKUH/9k="/>
          <p:cNvSpPr>
            <a:spLocks noChangeAspect="1" noChangeArrowheads="1"/>
          </p:cNvSpPr>
          <p:nvPr/>
        </p:nvSpPr>
        <p:spPr bwMode="auto">
          <a:xfrm>
            <a:off x="0" y="-1042988"/>
            <a:ext cx="2095500" cy="218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306" name="Picture 10" descr="http://www.clipartheaven.com/clipart/kids_stuff/images_(a_-_f)/boy_walking_in_puddles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438400"/>
            <a:ext cx="6619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30833 0.0590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24027 -0.0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-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0.1092 -0.3354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  <p:bldP spid="123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07644"/>
            <a:ext cx="7772400" cy="2895600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b="1" dirty="0" smtClean="0">
                <a:latin typeface="Comic Sans MS" pitchFamily="66" charset="0"/>
                <a:ea typeface="ＭＳ Ｐゴシック" charset="-128"/>
              </a:rPr>
              <a:t>Absolute Value</a:t>
            </a:r>
            <a:r>
              <a:rPr lang="en-US" sz="2700" dirty="0" smtClean="0">
                <a:latin typeface="Comic Sans MS" pitchFamily="66" charset="0"/>
                <a:ea typeface="ＭＳ Ｐゴシック" charset="-128"/>
              </a:rPr>
              <a:t> is the __________ a number</a:t>
            </a:r>
          </a:p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 smtClean="0">
                <a:latin typeface="Comic Sans MS" pitchFamily="66" charset="0"/>
                <a:ea typeface="ＭＳ Ｐゴシック" charset="-128"/>
              </a:rPr>
              <a:t>is away from ________ on the number line.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r>
              <a:rPr lang="en-US" sz="2100" dirty="0" smtClean="0">
                <a:solidFill>
                  <a:schemeClr val="accent1"/>
                </a:solidFill>
                <a:latin typeface="Comic Sans MS" pitchFamily="66" charset="0"/>
                <a:ea typeface="ＭＳ Ｐゴシック" charset="-128"/>
              </a:rPr>
              <a:t>	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endParaRPr lang="en-US" sz="2100" dirty="0" smtClean="0">
              <a:solidFill>
                <a:srgbClr val="000000"/>
              </a:solidFill>
              <a:latin typeface="Comic Sans MS" pitchFamily="66" charset="0"/>
              <a:ea typeface="ＭＳ Ｐゴシック" charset="-128"/>
            </a:endParaRPr>
          </a:p>
          <a:p>
            <a:pPr>
              <a:buFont typeface="Wingdings" pitchFamily="2" charset="2"/>
              <a:buNone/>
            </a:pPr>
            <a:endParaRPr lang="en-US" sz="2100" dirty="0" smtClean="0">
              <a:solidFill>
                <a:srgbClr val="000000"/>
              </a:solidFill>
              <a:latin typeface="Comic Sans MS" pitchFamily="66" charset="0"/>
              <a:ea typeface="ＭＳ Ｐゴシック" charset="-128"/>
            </a:endParaRP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endParaRPr lang="en-US" sz="2100" dirty="0" smtClean="0">
              <a:solidFill>
                <a:schemeClr val="accent1"/>
              </a:solidFill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028" name="TextBox 27"/>
          <p:cNvSpPr txBox="1">
            <a:spLocks noChangeArrowheads="1"/>
          </p:cNvSpPr>
          <p:nvPr/>
        </p:nvSpPr>
        <p:spPr bwMode="auto">
          <a:xfrm>
            <a:off x="533400" y="174625"/>
            <a:ext cx="7848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>
                <a:cs typeface="Arial" charset="0"/>
              </a:rPr>
              <a:t>What is Absolute Value?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8810" y="2895600"/>
            <a:ext cx="7772400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Comic Sans MS" pitchFamily="66" charset="0"/>
              </a:rPr>
              <a:t>Straight vertical lines </a:t>
            </a: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around the number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represents the  absolute value.</a:t>
            </a:r>
          </a:p>
          <a:p>
            <a:endParaRPr lang="en-US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210259"/>
              </p:ext>
            </p:extLst>
          </p:nvPr>
        </p:nvGraphicFramePr>
        <p:xfrm>
          <a:off x="6248400" y="3634511"/>
          <a:ext cx="609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52400" imgH="203200" progId="Equation.3">
                  <p:embed/>
                </p:oleObj>
              </mc:Choice>
              <mc:Fallback>
                <p:oleObj name="Equation" r:id="rId4" imgW="1524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634511"/>
                        <a:ext cx="609600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8810" y="4717054"/>
            <a:ext cx="77724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Numbers that are the same distance away </a:t>
            </a:r>
          </a:p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from zero but in </a:t>
            </a:r>
            <a:r>
              <a:rPr lang="en-US" sz="2700" i="1" dirty="0">
                <a:solidFill>
                  <a:srgbClr val="000000"/>
                </a:solidFill>
                <a:latin typeface="Comic Sans MS" pitchFamily="66" charset="0"/>
              </a:rPr>
              <a:t>opposite </a:t>
            </a: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directions are called </a:t>
            </a:r>
          </a:p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en-US" sz="2700" dirty="0">
                <a:solidFill>
                  <a:srgbClr val="000000"/>
                </a:solidFill>
                <a:latin typeface="Comic Sans MS" pitchFamily="66" charset="0"/>
              </a:rPr>
              <a:t>____________.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413</Words>
  <Application>Microsoft Macintosh PowerPoint</Application>
  <PresentationFormat>On-screen Show (4:3)</PresentationFormat>
  <Paragraphs>137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American Typewriter</vt:lpstr>
      <vt:lpstr>Arial</vt:lpstr>
      <vt:lpstr>Calibri</vt:lpstr>
      <vt:lpstr>Calibri Light</vt:lpstr>
      <vt:lpstr>Comic Sans MS</vt:lpstr>
      <vt:lpstr>ＭＳ Ｐゴシック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Williams</dc:creator>
  <cp:lastModifiedBy>David Kaufmann</cp:lastModifiedBy>
  <cp:revision>99</cp:revision>
  <cp:lastPrinted>2016-08-25T16:05:36Z</cp:lastPrinted>
  <dcterms:created xsi:type="dcterms:W3CDTF">2010-08-30T22:25:58Z</dcterms:created>
  <dcterms:modified xsi:type="dcterms:W3CDTF">2017-08-23T01:31:58Z</dcterms:modified>
</cp:coreProperties>
</file>