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79" r:id="rId2"/>
    <p:sldId id="263" r:id="rId3"/>
    <p:sldId id="265" r:id="rId4"/>
    <p:sldId id="274" r:id="rId5"/>
    <p:sldId id="264" r:id="rId6"/>
    <p:sldId id="273" r:id="rId7"/>
    <p:sldId id="266" r:id="rId8"/>
    <p:sldId id="275" r:id="rId9"/>
    <p:sldId id="267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327A3-9A7F-4EE0-A367-104D112EF128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B3BF6-0AC3-4DF6-B93D-0DFE247EF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7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41E343-23F3-4A3A-8CC0-26DDFF9154A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0738A7-A6CF-43E8-B8BC-DA6DF01417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pvOz4V699g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HMWQL4B4YC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4572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Agency FB" pitchFamily="34" charset="0"/>
              </a:rPr>
              <a:t>Protists</a:t>
            </a:r>
            <a:endParaRPr lang="en-US" sz="8800" dirty="0">
              <a:latin typeface="Agency FB" pitchFamily="34" charset="0"/>
            </a:endParaRPr>
          </a:p>
        </p:txBody>
      </p:sp>
      <p:pic>
        <p:nvPicPr>
          <p:cNvPr id="7" name="Picture 2" descr="Pyrococcus furio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0"/>
            <a:ext cx="2594696" cy="1943262"/>
          </a:xfrm>
          <a:prstGeom prst="rect">
            <a:avLst/>
          </a:prstGeom>
          <a:noFill/>
        </p:spPr>
      </p:pic>
      <p:sp>
        <p:nvSpPr>
          <p:cNvPr id="1026" name="AutoShape 2" descr="data:image/jpeg;base64,/9j/4AAQSkZJRgABAQAAAQABAAD/2wCEAAkGBxQSEhQUEBQUFRQXFBUUFxUUFRQVFBUWFBQWFxYVFBgYHCggGBolHRQVITEhJSkrLi4uFx8zODMsNygtLisBCgoKDg0OGxAQGywmICQsLCwsLDQsLC8sLCwsLCwsLDQsLCwsLCwsLCwsLCwsLCwsLCwsLCwsLCwsLCwsLCwsLP/AABEIALkBEQMBIgACEQEDEQH/xAAaAAACAwEBAAAAAAAAAAAAAAAAAQIDBAUG/8QAORAAAQMDAgQFAgQFBAIDAAAAAQACEQMSITFBBCJRYQUTMnGBkaFCUtHwFCNyscEGFWLhovEkgpL/xAAaAQEBAQEBAQEAAAAAAAAAAAAAAQIDBAYF/8QAIxEBAQACAgICAwADAAAAAAAAAAECEQMSITFBURMiYQSRwf/aAAwDAQACEQMRAD8A6qSSJX7+3zxoCQKYUEgiUpTVDQkglQNCScq7AgIRCAQkEFAIJSSKBoJQlKAQiUkCKRKCiEQkISKuwJFCRRAlCJV/CcG6pkYaNXHQfqeyUZioLuAtZy0umpABO1zidB2XN46o12Yg74ifcdVnHKX01cbGQlRTUStsESolMoQQuQmhB0yUAJIlYbOU5SlNA00oQgaEk0AmlKJQOUgkUyUAiUkkBKJRKLkAEIQgSJQgoEtNMNGok7rMU2v17b/v3QX1qIOW7aj/ACFllaaTwDnrHKQQcA/J10HQKXE8Li5mW9sx37t6FSZbW42McpFC3+HcG53PGBoSMSP7wtW6TW0+G8MAF1V0AZsaQah99m/P0U+LqAgBjRZGBBx1nqTjZU8Q4TaSSNwLQXEyfgY7rFxDms1jWYEn/JOdF5cs7lXqx45jNnxFQGAcZtAguug+5Dtd9Cd1zaVRz3FxiByiARJGCfsq3VKlUuDSG05guGSbTpTGg09S2MYAABgAR9F148Lj5rjy5zLxEUFOFFdnFEpFMpIFHdCaaDoBNRTBWG6aEkyho01FNDRpIlJDRhCEpQ0aAUpQqaNIolCGhCAiU5Q0RQUJShoSgpJSgFS9xa4GSAffBjcDqPuFcjy7pA6a9IzKglfpgiZhvMZIkwHCABnf67LTR4qyDIGcg+w5SNsx9Fk/iPwtLgdSIcJE4hzQDECdf7KqkCYDwJIgEVDMDMxoYk9Nd1xu3aadilSY8z5cAZdraBvJ0HRQ4/i34MQ0YhhGRsAPwgZzuqzc0BlODABh0yQegH9rtlQ2Q7prcBFuhz75+5WM8t10ww0RqtdgDJMajbB1/eVh4x9rTAAJcTE82gtH3nC2eYH2tJuIMNucGwADDTAnrqEuG8Pn1wCO5No/Tf5Tjx/bdpyXWOoy0mWtA6BNdL/Zqh9Njo6Pb+qy8RwNRnrY4fBj6r1dp9vJqxlKipKJVQioqSSGiQlCEHQCaSAsbbSCFEJgpsSQhCoUpoSKBpISlA5QhEoBAKUpwgCiUkIAlCSSAJQmxhJgCT21Wn+CtF1TA6SJP0QZqbC4wBJ7LU+KbcQ9x1gx/wDUJjiAcUhaPxOM6+7gJ+MKTOEaeYmRs7b3kjPss2tSMVCk6oZtDestc4iTnIj7BanFrAS5upGbXguGItEzv0wtB4kRDCBIzbYCOz9AMbmZHdc91Yki1wERAAwIxaJOfTJzAhccsnXHH+Kn03GCYnJxBIM6Fx10+/ZWUSQYbGcEEwJ7Yzum+o1p5wXZl8GBG2ep3I0VNaoNXQW6gM2HeRkbLnjZfMdcv1mq0ueBkOF1pALWg8hMgx+ATqcaaK1mnLcIPqIADpA1nMSDgdVkaBgjPN+EEECNJI176Y9kcQ54DREgid5A6Y0/73WprTGXtup1nabgctxEEzkiSbtTj21VlDxNzZETGJbMaiQI5YiMrlta4uyS9oEi4kCeo0lwgZU+Iy4wXD8wyAMQRt0U7bXrJHUbxdJ5iu2m7TLAQ/OmGN99SR8KnifDqJny3ua78tSCP/0I+4XP864EGowkfhgMGNBrl3bUqym4cpIzEZAkzMCDzae/wr+S4+k/HMvLNxPDuYYcIVBWvi+PDmwIPfvuD3CyFeqXceWzVRQpSha2jbKJSQubRhMJEphA05UUBUSlJCJRQhCEAhEoKAKEALTQ4Fzu3uhpmVlKg53pB/x8ldUcBSp5qvBdrYCJ+ftooVfE5w21rRtA/sMkrFzWYso8NO7mD5JP2CsZwTBEkuPSC0e/WPomeLcZINoG5HKdcSJyqiah3I7dT3tMe3spc25gv8wxDLWA6EWtLh2/Z1WctF0WlxOM7naP0UKlgE1CBg4Ls46AnT2IVT/E7CWBhZIDSSKgdn0kzgTtj5XK80l18uuPDcpuR0a1PyyAQQ8xaz8EnScZ2xnXK43+sfEK3B03PqNDn4gOENF2IECC2ehnqpPoPgtEtDgCCJBmOV4/Kdcj3XP4/wAC86mab3Pe58MD3uES0yCDgTn9Vw5Ms75l+3XHHGeNOP8A6S/1Q/i76VYNuaLw4NAxcBEddBM6L1b7tTgQe3tI/wALjeA/6ap+HF5qlz6mGuDQ17hkEFoB9O85XZPiBwynQqPN1z3uES0g2hmYbGNROd0mfXCXJbh2ysiksB9JBO4MmNp5Rkd9cLPDJwQSD6buuCQdSMnTrso8bxz6biG0WuvYeV938twmTLYmQce20rfQoNAJgk4Li0AT3jptqPhd8M56jjnx681BlcgY5syG2nlxksMk9JnusPEeOGLaYkzlww3vaNSt9QAYfdYYIaIIA3uk9cbalaaPg1MCZABzc3mb3wTMDGi1jr5c89/DzR487MEnd84O5kGSYESe6U1HHFQN3AptJcOwM/Ygr1fk0aeLBUxNzmzOhhrZgCNzlWDjWjFMMYJGIa3WcwOwnutbxZ65vJCnW9Vwq9fNBDz7vGTt9FTVrcQ5xva+DsH3N0jcr0/iFVjmhwgOOD3PVYIW5jPbFyy9MPC0XYLhaBo0GfkwthTISW2EYTQhUa5RKgCpLDRymkgFBNCu4KgHugmN52A6k7Lq/wC0Uhg1g44lrCy4T2Jys5ZTH21MbfTk0KVxiYUqnCuG0jst7/DKRy2o4EbER92gqdOm1mC5897YJ1OhwE7xetceFJrCdAutV4yjtMiJ1jGud/8A2rGVGuwwtyPUAQ0fVwJ+As/kjX465rOCP4iArW8OzuT2WitxNBoJi+NpjPbJkLJW8ag2UbGuj00+Z39UxOn7CXkJg6NOgGWyAwn83qx22+YWbjfGKbAbOYnF4IeT/TGAP3KwNFSqbrHWgw4nJGsAnrIlWlooQXeX5mWyS17aY/pH4hMxthc7nv26dNK2cLVeL3cjIloGHmcQ0bzgScd1qp+GEMkNBEQ29zaZJug2tGo7z7Ln8b4x5pHk1T5txD3A/hLIDIDsZBkey4njB4vh6xZUBc88xNzSHNJBFwBtER9hleXm5uT1i9HFx4e3oK9cGGMpP8xoM+ZUaWuJcJbj0m6T2xKhWLi7FIMGOV1TzLRBJL4AJdMRB2M4UPCaVWq2972eY6pFjvVbEhznE5Jkqut4h5csbRDsS6oKmBk/hnBwBPdXHL9d78rlLvU9KvG6rGsPmva0yxwAw97bhPlDTbQyVy+O/wBQO8utTY0vvZF7vUSIsf1DtMdV6DjfBqwpebUptq0QCXw5rnBhgyRIOhBMHHwucylwjbHBtVzi4lrTb5ZLYLWDQn3M9Vx5ccc8sco6cduEsrZBgGagholsugQdQDiTKqr8F5z2UyHNdM5Aa1sNOTOgjfuIVHH16ry3y28shri5rjL9Wljmxo2Z013WPw6malZgq1aoaXPDX0vUS2QA47shuCc4V5OSzK46Zwwxs263DilQfFaoHhzhz033l0WgicuAEjUdcqnjuMdLjw73PpOFsOFpaLpDgexxlHA0KdNrfPDmNY14aC2YvddBJjUtGc/dbawaD5ZcHktD+Vwdbd+EAdDt3Wtbx65JvV3GKhWqvBNSACGtaRqbCRJPWYzutdGuHaFwzgjmBAkHAEu02O+ihU4urTcH0vLLg4FrSBaQ0bN1nQ/VReKhN9UAPe7EAWa4EA8s4mey6Yy4+JPDFsvutF2QRBIcLphgFwxIJwRMRMaYCj5jwQCXYjVrXARM3R0iZMjcZVLeYwA0wTh2kj8rRrrAG+Fmr8UxpaRJdEDDnOb/AF2xkQMYOcFd8Z5csspPbU+sIgHBF2Jc24Hr1wP3lYON4g0oa1hvMmLiDcZi3WQBBzCVfj3GG0w5zogTeBTHWSJGZxO+ys4bhreZxL3kQXu1joOg7Lpjx3e65Xk8aV0KTib6sTAAaNGiBOdytJUiortHFGUkykVUJNRTQ00AoCiV2PCTLCWljSAfUJnb1fh1A91m3U2s96Q4LhA0F9WANmnc/wDLOArqTKFY70y3Dog3ne0Rgd1n4h5ebjLXN5biQQ7rLBggddFRLmzkyc3MPL6oDQ3camNPdefPO+3oxwnpv4mqAPLptNuv5WuMiDdBJ06BYRwRAcHVTcSIFoPvLnGGAffYKDeNO7CcyXOEXEjV3WAqrIkcsHOCXbbBYuTp1+ml1RzcseddOaS3fIPuqi7zHcxeZzAJk9pBEfOvVTZUkgTGCAORrs6mQJnQdpWphs9T6bQAAMADUiZEuJzOMKdvtelVttxaHsGglwDnCc4dn9hZ+IotLi0VoOMFpk7DmDon6+6s4isGkua/zAN2kkFxiIJg6mIPbVZvFuJosoGnANSmRUfULRIqTdAOtpmA0bbLlyf5Mwyk+3XDg7y2rTwVJg/mPfUIwQ0/YzHtur/49oJZw7DSIdzODHdJkviCDjSPlZuH8Qp2g1DTZcBDQReJH49Y680QFdxPFvbY4UmFrphpJsqDd0ySY6jot8mVl8sYSX0beJfdbUdV8ktcAQ1lxe0cpl2Qw4ChwXDMLv8A5DhTaAJH4hkYZOpk5KsquL7LtpsZacSJIaY5hj7KitwlLiA0Oua4uEFhkiI1bGfZYl6y2Vq+dbijiKra1U8NQaPIYfMFUtYw8zYmo4ZMExPtoutR4ktdLAQTq97Q97zpy3eka+kaalcjg20qb6rKTmFwdF1Z0OJ/4CJBGfsUv4zUHy8GHBzYMno4iW9jGfla4Zhbre7P+s8vfGb1qNXjXFiu+x1GpUMQarXmIB9LtRiT8KnizSZFOqPLpOcWlwAJa20lsZzoBJxlNxk+lpcGibQYgSBEXE95OPZKRVLg8NiQ2HCSSwCXfuNFu8epdMY8m7HNHgtXyqz6VU1eFY40i/zHNfY4NMlgOcOj4OFsoUQ0sFPRsuBiTnW0zjfus3HcO21zKdYBrnBxZNpLxkCNDp8q/hfFfOtIJ/lstu2JcdJgCMHTZebjv79df16Mtdfpt4OpTr1HU2se8RDmF5tfLYlpnEH6nOYVDvCWUWP8t1jwXhtUZAIALaZEy0Z9WhhXuY2sfL87y3OBa4tuDhynIAjGnyubwPDOYC+pULnloFj4DvxepobGoOScSFbjLl4SWyNbnucyOJex7g0MugtmRBBbmQPzbynwfAMZ6GU2i0i4CDPvOT+qdLiaRYw06DmVLyKhL7mloEkt/Lq0SI3UTWZDLXMdIJcwEOIIOLp0mDuumHXUjGW93STajGC1pPUxEgzoAfVk6++ErWy4gCAQZwKhguwZ2y3votB4efSHuIE5L3OEayCdYA6ex3nT4N0tMmR1JBaJ/E4A4O5jtK7Ryu9+HNqOuGhLjqHAOaBOHYyDGNvlXU+EIkxruZn+owujAbOJzkgO6wLiJ69u6jTfTaXS0C3Jc4m362zGe0dF1lkc8sbXMp8KWa76e3bqpLr/AMYwYLA4E6ASBO+is85rMtpM+cnbHYrfdz6VxfLJ0BPwUgwnQH6Lsv4t0TdaBmADBAnpjb2VJ8Te4ZIGY5Y/f2SZ7q3CyOSVEhaeNZkEZBG3XcLMSujmEKMoQXSpVeJL23Od5YaYAAwCNCIcDO6hCx8ZwIfn8Q7kT7wueU21GwtbAcHPBg5uAuA1tBnP37q+jxECKehBMZLsbnA677rgjgKhJJIb2BJtGnKdl0eG4s0Wsa2HsboOaQ4nUgYPuVzzx8OmGXlrpcUGuveHmBhrTztM8sHQncgyNFKnULiTVqF1Qk3AgScTEwABjaMKtteTLrPU0zsTGMtOTpjC1PbTiXCHRFrLIgbw/P0XG4/LvMvhAVTO1vQiDJzrI7BRFJjA4gBrgA6CJJnpvAyokAs5Lo0gEaawAZn46J0eMNIvc2y11NtIOeLnXGXQ0TMROvVcM7ZdOuGrNqeI4M1abhSy4jDpxIg4nPRcir4fVqMILmNeC1tgcAZ/NaMu912S1z4l11uIggDplpzpCsrvsxVa9rgOWGF2RoDifmFLjLlvJqWyaimj4dZTDAJAx3J6laOHD2ENOZBptBE2gySGziDK6dDiw4XeU8vaJd5Ya8NB3dJFs91zq/HF+o8sCYJImD+aM3HGgiF3ysymo4SXG7qvh69ei9ruHhsESxwJHLgkEncErNxHjNTh6lbiSWAPcAA2Lm557QTABBE+yvpvtFo1iYB06zO3so16TGhwc6m+oYii5pcC0Zm7QaHK5cnHuX/Trhl5eY4yhUrvfXYX2ENmBBceY3DMYnbouj4W1zb3VA8l1oBa24G0RzA+k65yF2mvutcGU2kaNpxawN0nupv4svqOLpBOSRicaZU4uLpl2n0nJyTOWFxlI02t8qoQ92TNssAIBJt9TowD/gQqH0P5bgDEh0aF0uklxnUklBY1s4FxOm2PfGk+y0iu0Q19QMou9fLcA4AEGbS4bfRdt3r5Z1jL4YqzGOp05qio6qCbQOdjgJAMw0awtNHgxTBEgYG+G9bvtvuqnObaLREkYiD11+ij5L5IsGu5JIA/Mdh37aphx/aZ8mvR1KnoaHMBqOtBMlkOOZI1OAYVvChrrw0lxa6L3NljrNSbjB3GNISHp5oJm4HENOcjBiDOfvKkXkQ1rpbcXgZLA5zW3HQjIAz7qddXwdpZ5WNoNLg6QS2TkzGDkAmTqNeipIMR6cHFoDtdO6A+XDUszIEA4IuJnpkKLA910BtozrMkyddOgxha0kyXYaAQMmCMCYAnBEY1z02VlM4JJcbSNJjs3XHX4XO5rRFzxLjDokbGIOOwU2MLSZNjrY5pkmQQ3MdRuMJqpuNtPinZy7c5IuAiMAZ+CfhVFwEXEund2BpgGZIOyqNR8bHEQJunrMwem+qrqcc0A+ZOo9BJwfw6RIt/Lt3la86SWN90A2B5dqeUQG7CT3VDKkkBgg72kmdI2/z9FyXeKuMhoABgi8AmZ1tHzv7qvzKp0JcZmS0DPUk6a7LpMK53kjtVSWvJEwLTcZxcBBNwMDSfdZ+I4sN9Qkc28CQ7XAOMEYK5zPC3HNSo4Y0p8ozrnVaG+GsgSC6NnOJ+0wtTDV2zc/B8LxBeSdvtd2V5QGRgCAmF1ckIQpShUTCcqIKaypyqXcMJkEg9QrQUSlm1Y3+HgG9p5wMXZbp0xHuo8P4q8uIrNex7Rh7RIt6S3MGYk4zldBVV6AeIODsRqFi4eGpknxDDqAQ9pgucQ3lxzYPpzoo1CBLeUd8AHv8A2+sJU2BjWisYIPIYc8gT6hOGjX3yrKlSmIE0i0kiXMc9g2wW5n+qFwuP8du39VF7IMPLidxcIMZjIzG846qbPDy4lwkHSX6nED5zvnVaKxdTY22k0NGAA4nWILQ42gmNx8KtznNOGlocSGhwaC6ImGtxHMNt1jrj7b3lEqXhgiTUcCRsQAek5j6jQKVQMaedz/ZhuuBkTOcDHLMqFANcBzy7c4AwREbzkCe+ylTcxrZEAZJJc1u0n+kdjr3V93wm9eKnSrUwNo1wWgR1I1Gm4Sdw49V7gDyi0tAIgECQYt6rJ/HsF0Ea6m8OJOOWMZ3lZ21XOGWvjMSHfSAcaDZLhb6JnI6VDhbHXX2wcQJadZLyQZPfdM8K7LbgTJyDaANYBxnPcY2XNp1nMggFxBnLXA66EiMRhWDi3OLWikWuk6SJBgDGg395VssSZbaySZkEkYcWkkaRPUmc64UKbWt5rYAIkuOZcToNnAZzpPdVONZzpInebgDOPUcSlUeGZcHiZMyTgH8PQY0WpPGkyslXuqUWwLnnGcOMGZEAydTnQdFUfFKTZDXAzGQx1x67frouex9SpIpNsZ1c20Gf+Op+gV9Pwlo9TnuJ1MgD6LpMNOdztaaviAJ5SZx6mkAAx0jBx/1s22mQOZuuXB0EiCcOyMzP9lSfDmaZ/wDE++oS/wBu2DoG4tbB+kK9We1aalR7WsMOcAPUSzbHLgXD3JjKTPEXBwc9pbuXQIiPTAxiMxkndZm+HQZbUeJ1iAPpCtdwziPWcY9LdO6nSL2rX5w2DZJJgyGXe/5u31nRQqXSXPJOsiARO0EyQB0xqsQe5kB45Z9TAIAOstOm2ndbuHaNRzZtINwgdwddde5U1prta5tSqNABMzDZ17QTCdPh3nUlo6Ay49yf/a6D6Yb6Yg5EDEKK6yRyu/lXSoNboPc7lWIKFUEqJKCUkASolSKiVQWd0IlNQCFFNDZphRUkEgUw+MgT2UFIIM3EUHVT/McQ38rTE+5/RVDwy0yx5HZwDhHSdVvBQppdsNFtWmSWTkyW3gtJ6idFf/uTue8vBzAc3Ds4aOjYzgrQmFzvHN7bmd1pzXVKz4tAja4FjQeuf8BQb4PJLnlrnHa0lonWAT911kSt9YzuufS8PLTLfLb3DMj26K41KjdebuD+q1pFVGUcc4atd/dJ3iI3BHwf0WspQpYrMfEpENBJ2wU2Ui43VNdm7BaAEJJDYCYKJQFUCE0IEhJMIIubOuhxG2eqy0pYbQYgYODInAIPT3/utip4iiHDuNOyntWhlS5vNE6g4+nb/vsq1Dh4xj97/Cuqsg40+47FWIrQUJFVCSKaRQJIolJAo/cIUkIIqSQQUQwmohMIJBNIJopppBEoJBNJMKATSTRRKaimgEJoQCipIFPeUgUITQoBCEIEhNIhAkEJhEKihxg6mDsOqKdS6eminUYDgoAjAwgZUSmUigSChIohJFMpEqhfvdCE0BKElIqoAmEgmFBIITCD+/ugIUgophFNNIJoGhCailCE0wgISITKFAIQgICEoTQgSEJoEkQmhBEoTckqEUimk5AnFJSbug6IK0KRSQRShCCiCUJ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microscopy-uk.org.uk/mag/imgsep01/amoebaproteus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2810656" cy="1905000"/>
          </a:xfrm>
          <a:prstGeom prst="rect">
            <a:avLst/>
          </a:prstGeom>
          <a:noFill/>
        </p:spPr>
      </p:pic>
      <p:pic>
        <p:nvPicPr>
          <p:cNvPr id="1030" name="Picture 6" descr="https://encrypted-tbn3.gstatic.com/images?q=tbn:ANd9GcT3EJTxcZMPyIa0t8ypgKSCMJzDruPvOOh1qEoikNJ-XGkXeu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209800"/>
            <a:ext cx="2438400" cy="1876425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QqdXNwtkteE57BEPyVscmPkNj69VaumJe9XEvMvyFh6fF0sjW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550" y="4572000"/>
            <a:ext cx="3143250" cy="1457326"/>
          </a:xfrm>
          <a:prstGeom prst="rect">
            <a:avLst/>
          </a:prstGeom>
          <a:noFill/>
        </p:spPr>
      </p:pic>
      <p:pic>
        <p:nvPicPr>
          <p:cNvPr id="1034" name="Picture 10" descr="https://encrypted-tbn3.gstatic.com/images?q=tbn:ANd9GcStWgY-Ge6D2wHRNSTTNHe6htA4QME9bHJnX_6W2ZjW8Q3mKpx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914524"/>
            <a:ext cx="2733883" cy="1819276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w8ODw8ODQ4QEA8NDQ4NDg4QDRAPEBAPFBEWFxURFBYYHSghGBolHRUVITEkJSsrLjo6Fx8zODMsOCgtOisBCgoKDQ0OGhAQGywkICQuLDYsNywsNSwsLS03LCwsLCwsLCwsLCwsLCwsLCwsLCwsLCwrLCwsLCw3LCssLCwsLP/AABEIASkAqgMBIgACEQEDEQH/xAAbAAEBAAIDAQAAAAAAAAAAAAAAAQYHAgQFA//EAEEQAAICAQIDBQUFAwkJAAAAAAABAhEDBBIFITEGBxNBUSJhcYGRFDJSobFCYsEVIyRzotHS4fAlMzRDcoOywvH/xAAaAQEBAQEBAQEAAAAAAAAAAAAABAMBBQIG/8QALxEBAAIBAgIGCQUAAAAAAAAAAAECAwQRElEhIzEyQXETIiQzQkNhgZEUNLHB8P/aAAwDAQACEQMRAD8A0aAAAAAFIcgIAc8WKU2oxTlKTpRSttnHXAHu4OyOuyVWCrdLdOMV+p3Idgtc2ot4IttL2tRFVbrmZznxR8Ufl9ejvyYsKMwyd32ohLbPU6NPnd6lRaa6ppqz6Pu9y+Ws0bp+WpTtV1Vr3Hz+pxc3fRX5MKBm67tNW/uZcEvesja6etGNcZ4Rk0c/DyuLl+7JSX+R9UzY7ztWd3JpaO2HmgpDV8AAAAAAAAAAAAAAc30OBys4LFH20molhnHJB1KDtP3nwQG27u7eXA5R4noMWetsvahkUY3UlS5JGHa/TvGnK7WyMny5KcpNfXl+Z7vc9n3aPPjdexq1VuqU4x/uZ1+PyXhzaSSUMEZU43cZ5F099nj46RTNakdm6u2SZpEsdm3KEHfKeSSt1cvu+zS59b9x3cGHxMyikoKc5zapbVjjfmn0qLOrknHdBW34eNJVBLd1l8nbiv8AXP0OFbcc3bX83gceXOnKlTfS7k+RZasbdieLdLK+C6JQxSztbXOMp15JKTS5eVbfM03xvXvU58mV9HOW1eis3RCVYNX1ShgaSvlcMbt/r9TRLMdBSOO9mue0zEQgBD00wAAAAAAAAAAAAAFRDkgAAODafcxK8Wvh1aeGS5X6q6+NHX7QZnTjFpKcopt8uS31z8l7Z8u5ST+06yKdXpYyr125Ecu0smppuMWoYUkmm7S5JqvPzv3HnTHtU+UN/lvEzZW5P+bxxUkpRd1avlFSv05UvT3Hb4VJxlTu3OG5eUVfu5O/Z+p0fDcX7NZNq+7anKMW1Uo02l7XJNevxOzwyCUt3NRjBtK7t03TfqriV3joTx2tgSyf7P1U65y02fI+X406/sqJoxm75u9BrI8ns0Eo3Hkntwrr60+Ro9k2g+PzUZvABAegwAAAAAAAAAAAAAAqIVAUAHBsPuU/43U26X2Kf5ZIP+DOXarI1kbUfuxSkquo1b5fM49y0f6bnS+89Hlcfimv7z7dtZued1tVuLafRUnzr3Wn9SC37r7NvlsZrnGLlOKjcrjHftVcmq+X1O3oJ+0opx9txjuUXzlurbddPy5HRlBQUpJ17Li7qanabb911yTXLzZ3+E5sWPLuzRUobcns43uipvHSmrappv5eXQrv3ZYV6ZbAc1Lh3Ep8qelz01fOkkv0NII3ZDN4nDuJOMciUtHnkt232buk6pX58vU0kS6GJ9bfmozeC0SgGy9ggAAAAAAAAAAAAAUhQKi0QI4M57ncu3ikYv7uTTaqMl6pQ3f+p2u2c1404qCi6cPeunKudPquR5XdZk28W0n7zyx+uKR7HbhVqMsW0nulk5y29b6eb/8ApFePaIn6Nd+rlisYpNSxxbt5Nu9JKl0dp9VUmco396SbTd2prmuaTpdOdnwyOPk5SjSai4qNNclaXVpXzXvPpGEZNyhB7W1fP7qd+Sd1yXPy+aK2DZXZ/Lu4brcf7MdBkqpXb8KVv+yvqaa6dTcPZuShw/iF02tHnXpUdu1V69X+RqHN1JdL0WvH1b5O7VwIwQtZAAAAAAAAAAAAAAclE4nJMCpBEYOD2ex+q8HiGjyfh1WJP4Sltf5MzvvPw7dTJpVu5uXRX0r8l9TWOizeHlx5PwZIT+kkzbneniSyqcF9/HDnV3K5NpN+fOPvJM8bZaT5ta92Ya4WRrrllal4jUY3WRclz6Xzu+aPrig2lKcW27iuVWkkuqd+XSj66WKclF23FrdFx22ucpXXo2+b9TYvA+DaCMcMljx545oLJLK90cavJOKh15Pquv7J3UaiMVd5h848c3nodDQTa4TxCSdP7JGLjySTnObdfLaall/E3ZxzSYtPwziixbtkseJxjLnKF17DfnTNJHzo7RaLWjxlpmrw7QM4lIWsAAAAAAAAAAAAAAKQqAFTIAKb07bcLjq9Nh1EZqDlptLOCfKE5yXtX+80/wAjRcTcOvnPUcJ4XkxydrTbJ7ZU90G4fXk/qQ66ZrFbRzWaPHGS/BPi8fSafSY8bx6nbPItstkHsjcbtzadybV+Zy4DrJxUtLp8mXE8zvDHKsWfA8l2oqO28bfPmm/eY5qdJlnL2MbSTr0r3l8XJgy43L/lSi668urX0MIiZ+Ld6n6XFETGzNNZDLi7P65Z1KM3mxxan1/YpL3UjUJuPt3mjj4Fydx1Wrh4Ul0eJRTi/pSNOFOjj1JnnLx8/RbbkEKQsTgAAAAAAAAAAAAAUhQAADqpmz+y+t3cFhV3pNfkwyaq1jyw8SL5/vb/AKmsEZ73Xfz71mg5XqdOsuK+njYJpr6xnNE2rpFsU7qNLfgy1l3M3H4wW2G1ye6Mubj51b/16HlT08crnJzptW7du/W2dHtHux55QcHGUeUrv7x8uGReWcYN1bqyKmGK04o6Hv8Apo4pr2vc7Yzlj4RwzDKV78uq1CXpHdsS+tswEzPvKbx5tNo75aPR4Mb/AKycfEm/rP8AIwwv00bY4fntRbfLMgAN2CAAAAAAAAAAAAABSFAAAAj3OxnFvsWv02obqOPKvE/q5ezN/JNv5HhlX+RyY3jZ1tnvM4S5ZsqSvJhrNGVU56ab5/HZNpfCa9DE+yGic9Zgi6p5oLzp3JLy+JnXFOILLoeF8QuNZIeBqFKVbouOzLFe9PHL9fj7Om0MMGaOojGG7S49XDLNQjF5FHFujJ0qdpfmeVe806vnu9bFkjg4p7Yae7d63x+JazJ5faJxj8I+yv0MfPrqsrnOU5dZylJ/Fu2fI9SkbViHlWne0yAA+nyMgAAAAAAAAAAAACohUAAAAtkAdbN4HJZuzyU1KS0mvn7MX5TW6vde5/ke9wzic8nBdbndPJj0mfDkk66KO3HJe/ZKMb/c95jvYDG8nCeJ4VX+8wZEmk03sn/gb+R3dNOf8jcV9p7VCO5bt+6UpRp7vX2WQZK1m33hvSZiGq5HE5M4l7AAAcQAAAAAAAAAAAAAKQoAAACogDrZ/dPLdp+KQ6/0bFKn/wB6N/2hhmlwLiLTlK8uCLlJ82k1FfVeXwPh3PZlv4ji/HwvNOtu77k4f42ffiEmuAZ5NODzcQxQSb5NRi5O/e3+hDf3m31j+29J9X8tZS6nErIXMAABxAAAAAAAAAAAAAApCgAAAAAGe9zrT4hkg1ay8P1WN865XB/wO/2w9ngWnjzTlxOd3fPbhlFcvk/qeX3Nzri+FXW7BqYt+ieN2z2O8WDhwvSxpqMuI6uUbX7Kuv8AyIskdfX/AHNRTuS1eCkLU6siADqAAOAAAAAAAAAAAFIUAAQCgADMO6WaXGNIrrf40LXVN4pP+B7veK74XoZNU5azWWr/AHpV8DGu7N1xfRdFeScbfOrxTVmU959rQaSNpxWt1ji07T9a5dOZJljrqy3p3ZauAKytigADiApAAAAAAAAAAAAFIUCArIBUAgB7/YLK4cU0El1+1419XT/UzDvLafDtHS2ta/XXG+m5pqvkYJ2Xy7Nfop/h1mmfy8WNme95+LbosS/DxHUJqucW8adPkiXL76n3b4+5LV5CkKmIAA4gAAAAAAAAAAAAAWyFAAAAAAOzwyW3Phkv2c2J/SaNs97MY/YpVLdXFZO757ZYsiSfzi18jV3Z3Gp63SQfSer08X8HlijbPeZtycNzz3u1qcE1jdv8cLvo21JkGpttnxx5qsEb1tLSoAL0oAAIAAAAAAAAAAAAAAFAAACFAA9zsO1/KnD91V9t0/X18RV+dGxe8OaXDtSsm1N6jTLG7uUpKUm4r3JbvQ1Pw3N4WbFkXXFkhkXxjJP+BtnvggloobWts9epbVfTwZuN866SXQg1Nd9Rinz/AIV4Z2xWhp5kKQvSAAAgAAAAAAAAAAAAAUgAAACgADlFmyO8riPj8N4XLdF+LjjlaTX3lgxp2vc9yNanJTdV5Gd8cWtE8n3W+0THNCAGj4AABAAAAAAAAAAAAAApABSFAAAAAAAAIBQABAAAAAAAAAAAAAAtEO5qPuQ/6EB1AAdAAI4ABAAKEAAAAg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w8ODw8ODQ4QEA8NDQ4NDg4QDRAPEBAPFBEWFxURFBYYHSghGBolHRUVITEkJSsrLjo6Fx8zODMsOCgtOisBCgoKDQ0OGhAQGywkICQuLDYsNywsNSwsLS03LCwsLCwsLCwsLCwsLCwsLCwsLCwsLCwrLCwsLCw3LCssLCwsLP/AABEIASkAqgMBIgACEQEDEQH/xAAbAAEBAAIDAQAAAAAAAAAAAAAAAQYHAgQFA//EAEEQAAICAQIDBQUFAwkJAAAAAAABAhEDBBIFITEGBxNBUSJhcYGRFDJSobFCYsEVIyRzotHS4fAlMzRDcoOywvH/xAAaAQEBAQEBAQEAAAAAAAAAAAAABAMBBQIG/8QALxEBAAIBAgIGCQUAAAAAAAAAAAECAwQRElEhIzEyQXETIiQzQkNhgZEUNLHB8P/aAAwDAQACEQMRAD8A0aAAAAAFIcgIAc8WKU2oxTlKTpRSttnHXAHu4OyOuyVWCrdLdOMV+p3Idgtc2ot4IttL2tRFVbrmZznxR8Ufl9ejvyYsKMwyd32ohLbPU6NPnd6lRaa6ppqz6Pu9y+Ws0bp+WpTtV1Vr3Hz+pxc3fRX5MKBm67tNW/uZcEvesja6etGNcZ4Rk0c/DyuLl+7JSX+R9UzY7ztWd3JpaO2HmgpDV8AAAAAAAAAAAAAAc30OBys4LFH20molhnHJB1KDtP3nwQG27u7eXA5R4noMWetsvahkUY3UlS5JGHa/TvGnK7WyMny5KcpNfXl+Z7vc9n3aPPjdexq1VuqU4x/uZ1+PyXhzaSSUMEZU43cZ5F099nj46RTNakdm6u2SZpEsdm3KEHfKeSSt1cvu+zS59b9x3cGHxMyikoKc5zapbVjjfmn0qLOrknHdBW34eNJVBLd1l8nbiv8AXP0OFbcc3bX83gceXOnKlTfS7k+RZasbdieLdLK+C6JQxSztbXOMp15JKTS5eVbfM03xvXvU58mV9HOW1eis3RCVYNX1ShgaSvlcMbt/r9TRLMdBSOO9mue0zEQgBD00wAAAAAAAAAAAAAFRDkgAAODafcxK8Wvh1aeGS5X6q6+NHX7QZnTjFpKcopt8uS31z8l7Z8u5ST+06yKdXpYyr125Ecu0smppuMWoYUkmm7S5JqvPzv3HnTHtU+UN/lvEzZW5P+bxxUkpRd1avlFSv05UvT3Hb4VJxlTu3OG5eUVfu5O/Z+p0fDcX7NZNq+7anKMW1Uo02l7XJNevxOzwyCUt3NRjBtK7t03TfqriV3joTx2tgSyf7P1U65y02fI+X406/sqJoxm75u9BrI8ns0Eo3Hkntwrr60+Ro9k2g+PzUZvABAegwAAAAAAAAAAAAAAqIVAUAHBsPuU/43U26X2Kf5ZIP+DOXarI1kbUfuxSkquo1b5fM49y0f6bnS+89Hlcfimv7z7dtZued1tVuLafRUnzr3Wn9SC37r7NvlsZrnGLlOKjcrjHftVcmq+X1O3oJ+0opx9txjuUXzlurbddPy5HRlBQUpJ17Li7qanabb911yTXLzZ3+E5sWPLuzRUobcns43uipvHSmrappv5eXQrv3ZYV6ZbAc1Lh3Ep8qelz01fOkkv0NII3ZDN4nDuJOMciUtHnkt232buk6pX58vU0kS6GJ9bfmozeC0SgGy9ggAAAAAAAAAAAAAUhQKi0QI4M57ncu3ikYv7uTTaqMl6pQ3f+p2u2c1404qCi6cPeunKudPquR5XdZk28W0n7zyx+uKR7HbhVqMsW0nulk5y29b6eb/8ApFePaIn6Nd+rlisYpNSxxbt5Nu9JKl0dp9VUmco396SbTd2prmuaTpdOdnwyOPk5SjSai4qNNclaXVpXzXvPpGEZNyhB7W1fP7qd+Sd1yXPy+aK2DZXZ/Lu4brcf7MdBkqpXb8KVv+yvqaa6dTcPZuShw/iF02tHnXpUdu1V69X+RqHN1JdL0WvH1b5O7VwIwQtZAAAAAAAAAAAAAAclE4nJMCpBEYOD2ex+q8HiGjyfh1WJP4Sltf5MzvvPw7dTJpVu5uXRX0r8l9TWOizeHlx5PwZIT+kkzbneniSyqcF9/HDnV3K5NpN+fOPvJM8bZaT5ta92Ya4WRrrllal4jUY3WRclz6Xzu+aPrig2lKcW27iuVWkkuqd+XSj66WKclF23FrdFx22ucpXXo2+b9TYvA+DaCMcMljx545oLJLK90cavJOKh15Pquv7J3UaiMVd5h848c3nodDQTa4TxCSdP7JGLjySTnObdfLaall/E3ZxzSYtPwziixbtkseJxjLnKF17DfnTNJHzo7RaLWjxlpmrw7QM4lIWsAAAAAAAAAAAAAAKQqAFTIAKb07bcLjq9Nh1EZqDlptLOCfKE5yXtX+80/wAjRcTcOvnPUcJ4XkxydrTbJ7ZU90G4fXk/qQ66ZrFbRzWaPHGS/BPi8fSafSY8bx6nbPItstkHsjcbtzadybV+Zy4DrJxUtLp8mXE8zvDHKsWfA8l2oqO28bfPmm/eY5qdJlnL2MbSTr0r3l8XJgy43L/lSi668urX0MIiZ+Ld6n6XFETGzNNZDLi7P65Z1KM3mxxan1/YpL3UjUJuPt3mjj4Fydx1Wrh4Ul0eJRTi/pSNOFOjj1JnnLx8/RbbkEKQsTgAAAAAAAAAAAAAUhQAADqpmz+y+t3cFhV3pNfkwyaq1jyw8SL5/vb/AKmsEZ73Xfz71mg5XqdOsuK+njYJpr6xnNE2rpFsU7qNLfgy1l3M3H4wW2G1ye6Mubj51b/16HlT08crnJzptW7du/W2dHtHux55QcHGUeUrv7x8uGReWcYN1bqyKmGK04o6Hv8Apo4pr2vc7Yzlj4RwzDKV78uq1CXpHdsS+tswEzPvKbx5tNo75aPR4Mb/AKycfEm/rP8AIwwv00bY4fntRbfLMgAN2CAAAAAAAAAAAAABSFAAAAj3OxnFvsWv02obqOPKvE/q5ezN/JNv5HhlX+RyY3jZ1tnvM4S5ZsqSvJhrNGVU56ab5/HZNpfCa9DE+yGic9Zgi6p5oLzp3JLy+JnXFOILLoeF8QuNZIeBqFKVbouOzLFe9PHL9fj7Om0MMGaOojGG7S49XDLNQjF5FHFujJ0qdpfmeVe806vnu9bFkjg4p7Yae7d63x+JazJ5faJxj8I+yv0MfPrqsrnOU5dZylJ/Fu2fI9SkbViHlWne0yAA+nyMgAAAAAAAAAAAACohUAAAAtkAdbN4HJZuzyU1KS0mvn7MX5TW6vde5/ke9wzic8nBdbndPJj0mfDkk66KO3HJe/ZKMb/c95jvYDG8nCeJ4VX+8wZEmk03sn/gb+R3dNOf8jcV9p7VCO5bt+6UpRp7vX2WQZK1m33hvSZiGq5HE5M4l7AAAcQAAAAAAAAAAAAAKQoAAACogDrZ/dPLdp+KQ6/0bFKn/wB6N/2hhmlwLiLTlK8uCLlJ82k1FfVeXwPh3PZlv4ji/HwvNOtu77k4f42ffiEmuAZ5NODzcQxQSb5NRi5O/e3+hDf3m31j+29J9X8tZS6nErIXMAABxAAAAAAAAAAAAAApCgAAAAAGe9zrT4hkg1ay8P1WN865XB/wO/2w9ngWnjzTlxOd3fPbhlFcvk/qeX3Nzri+FXW7BqYt+ieN2z2O8WDhwvSxpqMuI6uUbX7Kuv8AyIskdfX/AHNRTuS1eCkLU6siADqAAOAAAAAAAAAAAFIUAAQCgADMO6WaXGNIrrf40LXVN4pP+B7veK74XoZNU5azWWr/AHpV8DGu7N1xfRdFeScbfOrxTVmU959rQaSNpxWt1ji07T9a5dOZJljrqy3p3ZauAKytigADiApAAAAAAAAAAAAFIUCArIBUAgB7/YLK4cU0El1+1419XT/UzDvLafDtHS2ta/XXG+m5pqvkYJ2Xy7Nfop/h1mmfy8WNme95+LbosS/DxHUJqucW8adPkiXL76n3b4+5LV5CkKmIAA4gAAAAAAAAAAAAAWyFAAAAAAOzwyW3Phkv2c2J/SaNs97MY/YpVLdXFZO757ZYsiSfzi18jV3Z3Gp63SQfSer08X8HlijbPeZtycNzz3u1qcE1jdv8cLvo21JkGpttnxx5qsEb1tLSoAL0oAAIAAAAAAAAAAAAAAFAAACFAA9zsO1/KnD91V9t0/X18RV+dGxe8OaXDtSsm1N6jTLG7uUpKUm4r3JbvQ1Pw3N4WbFkXXFkhkXxjJP+BtnvggloobWts9epbVfTwZuN866SXQg1Nd9Rinz/AIV4Z2xWhp5kKQvSAAAgAAAAAAAAAAAAAUgAAACgADlFmyO8riPj8N4XLdF+LjjlaTX3lgxp2vc9yNanJTdV5Gd8cWtE8n3W+0THNCAGj4AABAAAAAAAAAAAAAApABSFAAAAAAAAIBQABAAAAAAAAAAAAAAtEO5qPuQ/6EB1AAdAAI4ABAAKEAAAAg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https://encrypted-tbn1.gstatic.com/images?q=tbn:ANd9GcSiQTYxEb1Xn_9sgqccu3RZXuSFvZxZzP1BZLvTaZ2O_M8U3UJi"/>
          <p:cNvPicPr>
            <a:picLocks noChangeAspect="1" noChangeArrowheads="1"/>
          </p:cNvPicPr>
          <p:nvPr/>
        </p:nvPicPr>
        <p:blipFill>
          <a:blip r:embed="rId7" cstate="print"/>
          <a:srcRect l="21622" t="20619" r="19691" b="5155"/>
          <a:stretch>
            <a:fillRect/>
          </a:stretch>
        </p:blipFill>
        <p:spPr bwMode="auto">
          <a:xfrm>
            <a:off x="4038599" y="4648200"/>
            <a:ext cx="1608667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err="1" smtClean="0">
                <a:latin typeface="Agency FB" pitchFamily="34" charset="0"/>
              </a:rPr>
              <a:t>Volvox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389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Food:</a:t>
            </a:r>
            <a:endParaRPr lang="en-US" sz="32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US" sz="3200" dirty="0" smtClean="0">
                <a:latin typeface="+mj-lt"/>
                <a:cs typeface="Arial" pitchFamily="34" charset="0"/>
              </a:rPr>
              <a:t>- Produce own food through Photosynthesis</a:t>
            </a:r>
          </a:p>
          <a:p>
            <a:r>
              <a:rPr lang="en-US" sz="3200" dirty="0" smtClean="0">
                <a:latin typeface="+mj-lt"/>
              </a:rPr>
              <a:t>Waste: </a:t>
            </a:r>
            <a:r>
              <a:rPr lang="en-US" sz="3200" smtClean="0">
                <a:latin typeface="+mj-lt"/>
              </a:rPr>
              <a:t>Remove oxygen </a:t>
            </a:r>
            <a:r>
              <a:rPr lang="en-US" sz="3200" dirty="0" smtClean="0">
                <a:latin typeface="+mj-lt"/>
              </a:rPr>
              <a:t>waste through the cell membrane</a:t>
            </a:r>
          </a:p>
          <a:p>
            <a:r>
              <a:rPr lang="en-US" sz="3200" dirty="0" smtClean="0">
                <a:latin typeface="+mj-lt"/>
              </a:rPr>
              <a:t>Reproduction:</a:t>
            </a:r>
          </a:p>
          <a:p>
            <a:pPr lvl="1">
              <a:buNone/>
            </a:pPr>
            <a:r>
              <a:rPr lang="en-US" sz="3200" dirty="0" smtClean="0">
                <a:latin typeface="+mj-lt"/>
              </a:rPr>
              <a:t>-Asexual: daughters colonies created</a:t>
            </a:r>
          </a:p>
        </p:txBody>
      </p:sp>
      <p:pic>
        <p:nvPicPr>
          <p:cNvPr id="4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228600"/>
            <a:ext cx="2514600" cy="1825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latin typeface="Agency FB" pitchFamily="34" charset="0"/>
              </a:rPr>
              <a:t>Protists</a:t>
            </a:r>
            <a:endParaRPr lang="en-US" sz="8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Very diverse, single celled organisms</a:t>
            </a:r>
          </a:p>
          <a:p>
            <a:r>
              <a:rPr lang="en-US" sz="4000" dirty="0" smtClean="0"/>
              <a:t>Eukaryotic</a:t>
            </a:r>
            <a:endParaRPr lang="en-US" dirty="0" smtClean="0"/>
          </a:p>
          <a:p>
            <a:r>
              <a:rPr lang="en-US" sz="4000" dirty="0" smtClean="0"/>
              <a:t>We will look at 4 different types:</a:t>
            </a:r>
            <a:br>
              <a:rPr lang="en-US" sz="4000" dirty="0" smtClean="0"/>
            </a:br>
            <a:r>
              <a:rPr lang="en-US" sz="4000" dirty="0" smtClean="0"/>
              <a:t> 	1. Euglena</a:t>
            </a:r>
            <a:br>
              <a:rPr lang="en-US" sz="4000" dirty="0" smtClean="0"/>
            </a:br>
            <a:r>
              <a:rPr lang="en-US" sz="4000" dirty="0" smtClean="0"/>
              <a:t>	2. Amoeba</a:t>
            </a:r>
            <a:br>
              <a:rPr lang="en-US" sz="4000" dirty="0" smtClean="0"/>
            </a:br>
            <a:r>
              <a:rPr lang="en-US" sz="4000" dirty="0" smtClean="0"/>
              <a:t>	3. Paramecium</a:t>
            </a:r>
            <a:br>
              <a:rPr lang="en-US" sz="4000" dirty="0" smtClean="0"/>
            </a:br>
            <a:r>
              <a:rPr lang="en-US" sz="4000" dirty="0" smtClean="0"/>
              <a:t> 	4. </a:t>
            </a:r>
            <a:r>
              <a:rPr lang="en-US" sz="4000" dirty="0" err="1" smtClean="0"/>
              <a:t>Volvox</a:t>
            </a:r>
            <a:r>
              <a:rPr lang="en-US" sz="4000" dirty="0" smtClean="0"/>
              <a:t>  </a:t>
            </a:r>
          </a:p>
        </p:txBody>
      </p:sp>
      <p:pic>
        <p:nvPicPr>
          <p:cNvPr id="164866" name="Picture 2" descr="http://kdhellner.tripod.com/sitebuildercontent/sitebuilderpictures/.pond/protist.jpg.w300h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267200"/>
            <a:ext cx="2562781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latin typeface="Agency FB" pitchFamily="34" charset="0"/>
              </a:rPr>
              <a:t>A</a:t>
            </a:r>
            <a:r>
              <a:rPr lang="en-US" sz="8800" dirty="0" smtClean="0">
                <a:latin typeface="Agency FB" pitchFamily="34" charset="0"/>
              </a:rPr>
              <a:t>moeba</a:t>
            </a:r>
            <a:endParaRPr lang="en-US" sz="8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1848"/>
            <a:ext cx="87630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Unicellular structure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Found in fresh water (ponds and puddles) and salt water around dead and decaying material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Move with pseudopodia (false feet): finger-like extensions of cytoplasm.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Forms protective cyst 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when environmental 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conditions are unfavorable.</a:t>
            </a:r>
          </a:p>
          <a:p>
            <a:pPr>
              <a:spcBef>
                <a:spcPts val="0"/>
              </a:spcBef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Blue Highway" pitchFamily="2" charset="0"/>
              </a:rPr>
              <a:t/>
            </a:r>
            <a:br>
              <a:rPr lang="en-US" sz="3200" dirty="0" smtClean="0">
                <a:latin typeface="Blue Highway" pitchFamily="2" charset="0"/>
              </a:rPr>
            </a:br>
            <a:r>
              <a:rPr lang="en-US" sz="3200" dirty="0" smtClean="0">
                <a:latin typeface="Blue Highway" pitchFamily="2" charset="0"/>
              </a:rPr>
              <a:t> 				</a:t>
            </a:r>
          </a:p>
          <a:p>
            <a:endParaRPr lang="en-US" dirty="0"/>
          </a:p>
        </p:txBody>
      </p:sp>
      <p:pic>
        <p:nvPicPr>
          <p:cNvPr id="6" name="Picture 5" descr="zwp06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3962400"/>
            <a:ext cx="358140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latin typeface="Agency FB" pitchFamily="34" charset="0"/>
              </a:rPr>
              <a:t>Amoeba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+mj-lt"/>
                <a:cs typeface="Arial" pitchFamily="34" charset="0"/>
              </a:rPr>
              <a:t>Food:</a:t>
            </a:r>
          </a:p>
          <a:p>
            <a:pPr lvl="1">
              <a:buFontTx/>
              <a:buChar char="-"/>
            </a:pPr>
            <a:r>
              <a:rPr lang="en-US" sz="3600" dirty="0" smtClean="0">
                <a:latin typeface="+mj-lt"/>
                <a:cs typeface="Arial" pitchFamily="34" charset="0"/>
              </a:rPr>
              <a:t>Takes in food through </a:t>
            </a:r>
            <a:r>
              <a:rPr lang="en-US" sz="3600" dirty="0" err="1" smtClean="0">
                <a:latin typeface="+mj-lt"/>
                <a:cs typeface="Arial" pitchFamily="34" charset="0"/>
              </a:rPr>
              <a:t>phagocytosis</a:t>
            </a:r>
            <a:r>
              <a:rPr lang="en-US" sz="3600" dirty="0" smtClean="0">
                <a:latin typeface="+mj-lt"/>
                <a:cs typeface="Arial" pitchFamily="34" charset="0"/>
              </a:rPr>
              <a:t>  or engulfing the food with its pseudopodia.</a:t>
            </a:r>
          </a:p>
          <a:p>
            <a:pPr lvl="1">
              <a:buFontTx/>
              <a:buChar char="-"/>
            </a:pPr>
            <a:r>
              <a:rPr lang="en-US" sz="3600" dirty="0" smtClean="0">
                <a:latin typeface="+mj-lt"/>
                <a:cs typeface="Arial" pitchFamily="34" charset="0"/>
              </a:rPr>
              <a:t>Eats little plants and animals, including other </a:t>
            </a:r>
            <a:r>
              <a:rPr lang="en-US" sz="3600" dirty="0" err="1" smtClean="0">
                <a:latin typeface="+mj-lt"/>
                <a:cs typeface="Arial" pitchFamily="34" charset="0"/>
              </a:rPr>
              <a:t>protists</a:t>
            </a:r>
            <a:r>
              <a:rPr lang="en-US" sz="3600" dirty="0" smtClean="0">
                <a:latin typeface="+mj-lt"/>
                <a:cs typeface="Arial" pitchFamily="34" charset="0"/>
              </a:rPr>
              <a:t>. </a:t>
            </a:r>
            <a:r>
              <a:rPr lang="en-US" sz="2200" dirty="0" smtClean="0">
                <a:latin typeface="+mj-lt"/>
                <a:cs typeface="Arial" pitchFamily="34" charset="0"/>
                <a:hlinkClick r:id="rId2"/>
              </a:rPr>
              <a:t>(amoeba’s lunch)</a:t>
            </a:r>
            <a:endParaRPr lang="en-US" sz="3600" dirty="0" smtClean="0">
              <a:latin typeface="+mj-lt"/>
              <a:cs typeface="Arial" pitchFamily="34" charset="0"/>
            </a:endParaRPr>
          </a:p>
          <a:p>
            <a:r>
              <a:rPr lang="en-US" sz="3600" dirty="0" smtClean="0">
                <a:latin typeface="+mj-lt"/>
              </a:rPr>
              <a:t>Waste: Contractile Vacuole holds and expels waste through cell membrane</a:t>
            </a:r>
          </a:p>
          <a:p>
            <a:r>
              <a:rPr lang="en-US" sz="3600" dirty="0" smtClean="0">
                <a:latin typeface="+mj-lt"/>
              </a:rPr>
              <a:t>Reproduction: Asexual (binary fission) – creates exact copy of itself.</a:t>
            </a:r>
            <a:endParaRPr lang="en-US" sz="3000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15362" name="Picture 2" descr="https://encrypted-tbn2.gstatic.com/images?q=tbn:ANd9GcTaE7sXYaF6km6GC5eR92j41k1DSeGEv2q1tPScVSTmLXj8sj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latin typeface="Agency FB" pitchFamily="34" charset="0"/>
              </a:rPr>
              <a:t>E</a:t>
            </a:r>
            <a:r>
              <a:rPr lang="en-US" sz="8800" dirty="0" smtClean="0">
                <a:latin typeface="Agency FB" pitchFamily="34" charset="0"/>
              </a:rPr>
              <a:t>uglena</a:t>
            </a:r>
            <a:endParaRPr lang="en-US" sz="8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645152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Unicellular protists that live in fresh water (quiet ponds or puddles)</a:t>
            </a:r>
          </a:p>
          <a:p>
            <a:r>
              <a:rPr lang="en-US" sz="2900" dirty="0" smtClean="0">
                <a:latin typeface="+mj-lt"/>
                <a:cs typeface="Arial" pitchFamily="34" charset="0"/>
              </a:rPr>
              <a:t>Movement via flagellum – a long whip-like structure that acts like a little motor.</a:t>
            </a:r>
          </a:p>
          <a:p>
            <a:r>
              <a:rPr lang="en-US" sz="2900" dirty="0" smtClean="0">
                <a:latin typeface="+mj-lt"/>
              </a:rPr>
              <a:t>Have an eyespot helps them sense light.</a:t>
            </a:r>
          </a:p>
          <a:p>
            <a:r>
              <a:rPr lang="en-US" sz="2900" dirty="0" smtClean="0">
                <a:latin typeface="+mj-lt"/>
              </a:rPr>
              <a:t>Form a protective cyst  around them when environmental conditions are unfavorable.</a:t>
            </a:r>
          </a:p>
          <a:p>
            <a:pPr lvl="8"/>
            <a:endParaRPr lang="en-US" sz="2800" dirty="0">
              <a:latin typeface="+mj-lt"/>
            </a:endParaRPr>
          </a:p>
        </p:txBody>
      </p:sp>
      <p:pic>
        <p:nvPicPr>
          <p:cNvPr id="4" name="Picture 5" descr="images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5400000">
            <a:off x="6969313" y="100820"/>
            <a:ext cx="1538623" cy="1913650"/>
          </a:xfrm>
          <a:prstGeom prst="rect">
            <a:avLst/>
          </a:prstGeom>
        </p:spPr>
      </p:pic>
      <p:pic>
        <p:nvPicPr>
          <p:cNvPr id="5" name="Picture 6" descr="euglenasha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410200"/>
            <a:ext cx="43434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>
                <a:latin typeface="Agency FB" pitchFamily="34" charset="0"/>
              </a:rPr>
              <a:t>Euglena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>
                <a:latin typeface="+mj-lt"/>
              </a:rPr>
              <a:t>Food</a:t>
            </a:r>
          </a:p>
          <a:p>
            <a:pPr lvl="1">
              <a:buNone/>
            </a:pPr>
            <a:r>
              <a:rPr lang="en-US" sz="3800" dirty="0" smtClean="0">
                <a:latin typeface="+mj-lt"/>
              </a:rPr>
              <a:t>-Producer: make their own food through </a:t>
            </a:r>
            <a:r>
              <a:rPr lang="en-US" sz="3800" dirty="0" err="1" smtClean="0">
                <a:latin typeface="+mj-lt"/>
              </a:rPr>
              <a:t>photosyntheis</a:t>
            </a:r>
            <a:r>
              <a:rPr lang="en-US" sz="3800" dirty="0" smtClean="0">
                <a:latin typeface="+mj-lt"/>
              </a:rPr>
              <a:t>.</a:t>
            </a:r>
          </a:p>
          <a:p>
            <a:pPr lvl="1">
              <a:buNone/>
            </a:pPr>
            <a:r>
              <a:rPr lang="en-US" sz="3800" dirty="0" smtClean="0">
                <a:latin typeface="+mj-lt"/>
              </a:rPr>
              <a:t>-</a:t>
            </a:r>
            <a:r>
              <a:rPr lang="en-US" sz="3800" dirty="0" err="1" smtClean="0">
                <a:latin typeface="+mj-lt"/>
              </a:rPr>
              <a:t>Heterotroph</a:t>
            </a:r>
            <a:r>
              <a:rPr lang="en-US" sz="3800" dirty="0" smtClean="0">
                <a:latin typeface="+mj-lt"/>
              </a:rPr>
              <a:t>: obtain food by eating other tiny plants and animals.</a:t>
            </a:r>
          </a:p>
          <a:p>
            <a:r>
              <a:rPr lang="en-US" sz="4000" dirty="0" smtClean="0">
                <a:latin typeface="+mj-lt"/>
              </a:rPr>
              <a:t>Waste - Contractile Vacuole holds excess water and expels it from the cell.</a:t>
            </a:r>
          </a:p>
          <a:p>
            <a:r>
              <a:rPr lang="en-US" sz="4000" dirty="0" smtClean="0">
                <a:latin typeface="+mj-lt"/>
              </a:rPr>
              <a:t>Reproduction: Asexual (binary fission)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2" descr="http://kdhellner.tripod.com/sitebuildercontent/sitebuilderpictures/.pond/protist.jpg.w300h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9805"/>
            <a:ext cx="2895600" cy="2152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gency FB" pitchFamily="34" charset="0"/>
              </a:rPr>
              <a:t>Paramecium</a:t>
            </a:r>
            <a:endParaRPr lang="en-US" sz="8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7701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Found in freshwater and marine environments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Unicellular organism, but more complex than </a:t>
            </a:r>
            <a:r>
              <a:rPr lang="en-US" sz="3200" dirty="0" smtClean="0">
                <a:latin typeface="+mj-lt"/>
                <a:cs typeface="Arial" pitchFamily="34" charset="0"/>
              </a:rPr>
              <a:t>other single cell organisms</a:t>
            </a:r>
          </a:p>
          <a:p>
            <a:r>
              <a:rPr lang="en-US" sz="3200" dirty="0" smtClean="0">
                <a:latin typeface="+mj-lt"/>
                <a:cs typeface="Arial" pitchFamily="34" charset="0"/>
              </a:rPr>
              <a:t>Movement via cilia: tiny hairs which move back and forth </a:t>
            </a:r>
          </a:p>
          <a:p>
            <a:r>
              <a:rPr lang="en-US" sz="3200" dirty="0" smtClean="0">
                <a:latin typeface="+mj-lt"/>
              </a:rPr>
              <a:t>Have two nuclei-</a:t>
            </a:r>
            <a:r>
              <a:rPr lang="en-US" sz="2800" dirty="0" smtClean="0">
                <a:latin typeface="+mj-lt"/>
              </a:rPr>
              <a:t>Macronucleus and Micronucleus</a:t>
            </a:r>
          </a:p>
          <a:p>
            <a:r>
              <a:rPr lang="en-US" sz="3200" dirty="0" smtClean="0">
                <a:latin typeface="+mj-lt"/>
              </a:rPr>
              <a:t>Avoidance behavior and </a:t>
            </a:r>
            <a:r>
              <a:rPr lang="en-US" sz="3200" dirty="0" err="1" smtClean="0">
                <a:latin typeface="+mj-lt"/>
              </a:rPr>
              <a:t>trichocysts</a:t>
            </a:r>
            <a:r>
              <a:rPr lang="en-US" sz="3200" dirty="0" smtClean="0">
                <a:latin typeface="+mj-lt"/>
              </a:rPr>
              <a:t> (Spiderman-like skills) for defense. </a:t>
            </a:r>
            <a:r>
              <a:rPr lang="en-US" sz="2000" dirty="0" err="1" smtClean="0">
                <a:latin typeface="+mj-lt"/>
                <a:hlinkClick r:id="rId2"/>
              </a:rPr>
              <a:t>trichocyst</a:t>
            </a:r>
            <a:endParaRPr lang="en-US" dirty="0" smtClean="0">
              <a:latin typeface="+mj-lt"/>
            </a:endParaRPr>
          </a:p>
        </p:txBody>
      </p:sp>
      <p:pic>
        <p:nvPicPr>
          <p:cNvPr id="6" name="Picture 2" descr="http://upload.wikimedia.org/wikipedia/commons/c/cb/Paramec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551303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Agency FB" pitchFamily="34" charset="0"/>
              </a:rPr>
              <a:t>Paramecium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latin typeface="+mj-lt"/>
              </a:rPr>
              <a:t>Energy from Food:</a:t>
            </a:r>
          </a:p>
          <a:p>
            <a:pPr lvl="1">
              <a:buNone/>
            </a:pPr>
            <a:r>
              <a:rPr lang="en-US" sz="3000" dirty="0" smtClean="0">
                <a:latin typeface="+mj-lt"/>
                <a:cs typeface="Arial" pitchFamily="34" charset="0"/>
              </a:rPr>
              <a:t>- Consume smaller </a:t>
            </a:r>
            <a:r>
              <a:rPr lang="en-US" sz="3000" dirty="0" err="1" smtClean="0">
                <a:latin typeface="+mj-lt"/>
                <a:cs typeface="Arial" pitchFamily="34" charset="0"/>
              </a:rPr>
              <a:t>protozoans</a:t>
            </a:r>
            <a:r>
              <a:rPr lang="en-US" sz="3000" dirty="0" smtClean="0">
                <a:latin typeface="+mj-lt"/>
                <a:cs typeface="Arial" pitchFamily="34" charset="0"/>
              </a:rPr>
              <a:t>.</a:t>
            </a:r>
          </a:p>
          <a:p>
            <a:pPr lvl="1">
              <a:buNone/>
            </a:pPr>
            <a:r>
              <a:rPr lang="en-US" sz="3000" dirty="0" smtClean="0">
                <a:latin typeface="+mj-lt"/>
                <a:cs typeface="Arial" pitchFamily="34" charset="0"/>
              </a:rPr>
              <a:t>- Cilia are used to sweep food into the oral groove</a:t>
            </a: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Waste:</a:t>
            </a:r>
          </a:p>
          <a:p>
            <a:pPr lvl="1">
              <a:buNone/>
            </a:pPr>
            <a:r>
              <a:rPr lang="en-US" sz="3000" dirty="0" smtClean="0">
                <a:latin typeface="+mj-lt"/>
              </a:rPr>
              <a:t>-Anal Pore: food waste is removed</a:t>
            </a:r>
          </a:p>
          <a:p>
            <a:pPr lvl="1">
              <a:buNone/>
            </a:pPr>
            <a:r>
              <a:rPr lang="en-US" sz="3000" dirty="0" smtClean="0">
                <a:latin typeface="+mj-lt"/>
              </a:rPr>
              <a:t>-Contractile Vacuole: water waste</a:t>
            </a:r>
          </a:p>
          <a:p>
            <a:pPr lvl="1">
              <a:buNone/>
            </a:pPr>
            <a:endParaRPr lang="en-US" sz="11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3000" dirty="0" smtClean="0">
                <a:latin typeface="+mj-lt"/>
              </a:rPr>
              <a:t>Reproduction- Binary Fission with </a:t>
            </a:r>
          </a:p>
          <a:p>
            <a:pPr>
              <a:spcBef>
                <a:spcPts val="0"/>
              </a:spcBef>
              <a:buNone/>
            </a:pPr>
            <a:r>
              <a:rPr lang="en-US" sz="3000" dirty="0" smtClean="0">
                <a:latin typeface="+mj-lt"/>
              </a:rPr>
              <a:t>   occasional conjugation</a:t>
            </a:r>
            <a:endParaRPr lang="en-US" dirty="0" smtClean="0">
              <a:latin typeface="+mj-lt"/>
              <a:cs typeface="Arial" pitchFamily="34" charset="0"/>
            </a:endParaRPr>
          </a:p>
        </p:txBody>
      </p:sp>
      <p:pic>
        <p:nvPicPr>
          <p:cNvPr id="11266" name="Picture 2" descr="https://encrypted-tbn2.gstatic.com/images?q=tbn:ANd9GcQscGe3NcNmywQxvDonYl0QLh8KFDFnrjZIWRSP6vtwWZKGBF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57200"/>
            <a:ext cx="2645003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Agency FB" pitchFamily="34" charset="0"/>
              </a:rPr>
              <a:t>V</a:t>
            </a:r>
            <a:r>
              <a:rPr lang="en-US" sz="8800" dirty="0" err="1" smtClean="0">
                <a:latin typeface="Agency FB" pitchFamily="34" charset="0"/>
              </a:rPr>
              <a:t>olvox</a:t>
            </a:r>
            <a:endParaRPr lang="en-US" sz="88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Commonly called algae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Found in ponds,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ditches, and puddles.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Unicellular organisms that live in a colony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latin typeface="+mj-lt"/>
                <a:cs typeface="Arial" pitchFamily="34" charset="0"/>
              </a:rPr>
              <a:t>tiny flagellate cells. (More than 50,000)</a:t>
            </a:r>
          </a:p>
          <a:p>
            <a:r>
              <a:rPr lang="en-US" sz="3200" dirty="0" smtClean="0">
                <a:latin typeface="+mj-lt"/>
              </a:rPr>
              <a:t>Eyespots to help sense light.</a:t>
            </a:r>
          </a:p>
          <a:p>
            <a:r>
              <a:rPr lang="en-US" sz="3200" dirty="0" smtClean="0">
                <a:latin typeface="+mj-lt"/>
                <a:cs typeface="Arial" pitchFamily="34" charset="0"/>
              </a:rPr>
              <a:t>Each </a:t>
            </a:r>
            <a:r>
              <a:rPr lang="en-US" sz="3200" dirty="0" err="1" smtClean="0">
                <a:latin typeface="+mj-lt"/>
                <a:cs typeface="Arial" pitchFamily="34" charset="0"/>
              </a:rPr>
              <a:t>volvox</a:t>
            </a:r>
            <a:r>
              <a:rPr lang="en-US" sz="3200" dirty="0" smtClean="0">
                <a:latin typeface="+mj-lt"/>
                <a:cs typeface="Arial" pitchFamily="34" charset="0"/>
              </a:rPr>
              <a:t> has 2 flagella.  All individual </a:t>
            </a:r>
            <a:r>
              <a:rPr lang="en-US" sz="3200" dirty="0" err="1" smtClean="0">
                <a:latin typeface="+mj-lt"/>
                <a:cs typeface="Arial" pitchFamily="34" charset="0"/>
              </a:rPr>
              <a:t>volvox</a:t>
            </a:r>
            <a:r>
              <a:rPr lang="en-US" sz="3200" dirty="0" smtClean="0">
                <a:latin typeface="+mj-lt"/>
                <a:cs typeface="Arial" pitchFamily="34" charset="0"/>
              </a:rPr>
              <a:t> move them in unison to move the whole colony.</a:t>
            </a:r>
          </a:p>
        </p:txBody>
      </p:sp>
      <p:pic>
        <p:nvPicPr>
          <p:cNvPr id="4" name="Picture 5" descr="volvo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609600"/>
            <a:ext cx="2673319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334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Agency FB</vt:lpstr>
      <vt:lpstr>Arial</vt:lpstr>
      <vt:lpstr>Blue Highway</vt:lpstr>
      <vt:lpstr>Calibri</vt:lpstr>
      <vt:lpstr>Wingdings 2</vt:lpstr>
      <vt:lpstr>Flow</vt:lpstr>
      <vt:lpstr>PowerPoint Presentation</vt:lpstr>
      <vt:lpstr>Protists</vt:lpstr>
      <vt:lpstr>Amoeba</vt:lpstr>
      <vt:lpstr>Amoeba</vt:lpstr>
      <vt:lpstr>Euglena</vt:lpstr>
      <vt:lpstr>Euglena</vt:lpstr>
      <vt:lpstr>Paramecium</vt:lpstr>
      <vt:lpstr>Paramecium</vt:lpstr>
      <vt:lpstr>Volvox</vt:lpstr>
      <vt:lpstr>Volvox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tbrannon</dc:creator>
  <cp:lastModifiedBy>ckanning</cp:lastModifiedBy>
  <cp:revision>55</cp:revision>
  <dcterms:created xsi:type="dcterms:W3CDTF">2011-10-20T11:31:54Z</dcterms:created>
  <dcterms:modified xsi:type="dcterms:W3CDTF">2016-11-15T13:13:14Z</dcterms:modified>
</cp:coreProperties>
</file>