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97" r:id="rId2"/>
    <p:sldId id="599" r:id="rId3"/>
    <p:sldId id="602" r:id="rId4"/>
    <p:sldId id="604" r:id="rId5"/>
    <p:sldId id="605" r:id="rId6"/>
    <p:sldId id="606" r:id="rId7"/>
    <p:sldId id="607" r:id="rId8"/>
    <p:sldId id="608" r:id="rId9"/>
    <p:sldId id="612" r:id="rId10"/>
    <p:sldId id="613" r:id="rId11"/>
    <p:sldId id="596" r:id="rId12"/>
    <p:sldId id="581" r:id="rId13"/>
    <p:sldId id="584" r:id="rId14"/>
    <p:sldId id="594" r:id="rId15"/>
    <p:sldId id="582" r:id="rId16"/>
    <p:sldId id="558" r:id="rId17"/>
    <p:sldId id="585" r:id="rId18"/>
    <p:sldId id="586" r:id="rId19"/>
    <p:sldId id="583" r:id="rId20"/>
    <p:sldId id="587" r:id="rId21"/>
    <p:sldId id="588" r:id="rId22"/>
    <p:sldId id="589" r:id="rId23"/>
    <p:sldId id="590" r:id="rId24"/>
    <p:sldId id="591" r:id="rId25"/>
    <p:sldId id="592" r:id="rId26"/>
    <p:sldId id="593" r:id="rId27"/>
    <p:sldId id="614" r:id="rId28"/>
  </p:sldIdLst>
  <p:sldSz cx="9144000" cy="6858000" type="screen4x3"/>
  <p:notesSz cx="7010400" cy="9296400"/>
  <p:custShowLst>
    <p:custShow name="GO" id="0">
      <p:sldLst/>
    </p:custShow>
    <p:custShow name="Mendel" id="1">
      <p:sldLst/>
    </p:custShow>
    <p:custShow name="Probability" id="2">
      <p:sldLst>
        <p:sld r:id="rId17"/>
      </p:sldLst>
    </p:custShow>
    <p:custShow name="TheCell" id="3">
      <p:sldLst/>
    </p:custShow>
    <p:custShow name="DNA" id="4">
      <p:sldLst/>
    </p:custShow>
    <p:custShow name="Mendel-TRS" id="5">
      <p:sldLst/>
    </p:custShow>
    <p:custShow name="Probability-Math" id="6">
      <p:sldLst/>
    </p:custShow>
    <p:custShow name="Probability-TRS" id="7">
      <p:sldLst/>
    </p:custShow>
    <p:custShow name="Probability-SciLinks" id="8">
      <p:sldLst/>
    </p:custShow>
    <p:custShow name="TheCell-Video" id="9">
      <p:sldLst/>
    </p:custShow>
    <p:custShow name="TheCell-TRS" id="10">
      <p:sldLst/>
    </p:custShow>
    <p:custShow name="TheCell-SciLinks" id="11">
      <p:sldLst/>
    </p:custShow>
    <p:custShow name="DNA-Video" id="12">
      <p:sldLst/>
    </p:custShow>
    <p:custShow name="DNA-ActiveArt" id="13">
      <p:sldLst/>
    </p:custShow>
    <p:custShow name="DNA-TRS" id="14">
      <p:sldLst/>
    </p:custShow>
    <p:custShow name="Mendel-PHSDSL" id="15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BD39"/>
    <a:srgbClr val="D1E5E5"/>
    <a:srgbClr val="BBD8D7"/>
    <a:srgbClr val="76AEAE"/>
    <a:srgbClr val="77A4AD"/>
    <a:srgbClr val="663300"/>
    <a:srgbClr val="3333FF"/>
    <a:srgbClr val="7F1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575" autoAdjust="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1504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AF85D8-AEDF-4F23-B657-AF8D576C6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011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AE706-2217-4CBC-A765-B1AF643F8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83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E317E8-E40B-4E2C-98C9-2D4013B634AD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1/9/2018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D0F396-1358-409E-9BC6-D1F0E2C4302E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386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0E4458-9893-43FB-87E8-9E3DF17B450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1777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13FCD8-AE0B-4F64-B990-BFA2799C851D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32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741D62-A468-4DA4-B48A-D1634F61C1C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149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0DD176-B698-4F3D-8CC6-A640546CB044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89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08A676-E845-4383-9E39-FF1843EBBB81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029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17C0EE-5695-45E7-896F-1449815F77B5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6008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1DD49F-648F-4BFE-B1F3-1F24F8E3FD1F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7018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72836E-6A2F-4181-98C0-CB93BDE56BF9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4157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70E805-D523-40C4-83CC-CD3AC6C912E1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3681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7485EE-52B6-466B-82C8-16853AECD58F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61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D6D163-BDDC-45D5-9E49-862E23646608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1/9/2018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CF941F-92E8-47F1-9A4F-E202F6B9E5A8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2509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768F69-F7B0-4BCF-8556-B725B3677438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43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0CEEE6-929D-4845-B96F-7DD1E66FAE94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1/9/2018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A4627A-70F9-469D-9208-8B1E8AADA5D9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553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17D07A-E44A-4008-874D-7F84C64ED961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1/9/2018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3B9ADD-474B-4930-8A29-691A9123D487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14375"/>
            <a:ext cx="4776787" cy="3581400"/>
          </a:xfrm>
          <a:solidFill>
            <a:srgbClr val="FFFFFF"/>
          </a:solidFill>
          <a:ln/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619" y="4535331"/>
            <a:ext cx="5732949" cy="429576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912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6E3373-EB25-443B-9E30-666843AE644B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1/9/2018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996B04-AA84-4F24-A4AA-18124899D355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522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8269CC-4D26-444B-BF2B-28FC9F097AB9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1/9/2018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1015F6-5AA8-4E34-B5D7-5D5B441A5AAA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3353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C3A2D7-766E-4E59-B506-FBBEF8452190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1/9/2018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6F9C4B-86F7-4BDE-BD08-A4BA58AB87D0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0460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F8DE18-3CA0-4C2F-A2DD-8CB7B707E730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1/9/2018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E2135B-8C79-4703-8731-6A10E08CF9DA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678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t>Mendelian Genetics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6F9191-DE25-42EE-9F65-E7AF5CC1588D}" type="datetime1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1/9/2018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 defTabSz="954423" eaLnBrk="0" hangingPunct="0"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algn="ctr" defTabSz="95442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5706DE-4926-4F7A-B70A-6952FB7E344A}" type="slidenum">
              <a:rPr lang="en-US" altLang="en-US" sz="1200">
                <a:solidFill>
                  <a:srgbClr val="FFFF00"/>
                </a:solidFill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sz="1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478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09475-D815-42FE-804A-CD9AEBF44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51780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CAEF-BB1F-47C4-984E-E670EB573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724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236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236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332D2-DC93-44C8-84CE-A9DF08A1F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8969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533400"/>
            <a:ext cx="4305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533400"/>
            <a:ext cx="43053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45A94-4162-428C-BD78-283D3E338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04219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DF1F4-F727-48F4-AB51-A2B419E5E7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1301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FFAD-C272-493D-AA45-2FB5753AD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434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167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167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F0CF-35EB-409A-9071-7F383F449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7845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A60F-0A49-42D1-A0D8-7455DD53F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2057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726C0-AD30-4C16-A0F1-84C960130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3250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94425-2251-4F7C-A982-D19BF2FB9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197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6B53-394D-40D1-9348-78CFC0605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1073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6053D-2308-45FC-B1A7-3D2E51414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7310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Life-masterflip3-b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48112C-2561-4DB0-8F4A-9CBDADF72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23"/>
          <p:cNvSpPr>
            <a:spLocks noChangeArrowheads="1"/>
          </p:cNvSpPr>
          <p:nvPr userDrawn="1"/>
        </p:nvSpPr>
        <p:spPr bwMode="auto">
          <a:xfrm>
            <a:off x="107950" y="-635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 b="1" smtClean="0">
                <a:solidFill>
                  <a:schemeClr val="bg1"/>
                </a:solidFill>
                <a:latin typeface="Tahoma" panose="020B0604030504040204" pitchFamily="34" charset="0"/>
              </a:rPr>
              <a:t>Probability &amp; Heredity: Punnett Squares</a:t>
            </a:r>
          </a:p>
        </p:txBody>
      </p:sp>
      <p:pic>
        <p:nvPicPr>
          <p:cNvPr id="1033" name="Picture 36" descr="Life-thin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44500"/>
            <a:ext cx="888523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pitchFamily="-9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47663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</a:defRPr>
      </a:lvl2pPr>
      <a:lvl3pPr marL="6858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10287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1371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18288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2860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27432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2004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ehz7tCxjSE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cmassengale\Application%20Data\Microsoft\Media%20Catalog\pea.jp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cmassengale\Application%20Data\Microsoft\Media%20Catalog\emasculation%5b1%5d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FDB4EE-3203-471C-811E-353B3C1B2299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1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2425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533400" y="914401"/>
            <a:ext cx="8077200" cy="530215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Mendelian     </a:t>
            </a:r>
            <a:b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Genetics 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b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Probability and </a:t>
            </a:r>
            <a:b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Heredity</a:t>
            </a:r>
            <a:b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Punnett 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Squares Part 1</a:t>
            </a:r>
            <a:endParaRPr lang="en-US" sz="9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6555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  <p:pic>
        <p:nvPicPr>
          <p:cNvPr id="5" name="Picture 7" descr="SciHered_Gpigs_sx6662a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743200" cy="259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483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Father of Genetics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Mendel’s study and experimentation with pea plants laid the foundation for the study of genetic inheritance.  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Like many scientists who propose new and unfamiliar ideas, Mendel's </a:t>
            </a:r>
            <a:r>
              <a:rPr lang="en-US" sz="3200" dirty="0"/>
              <a:t>work was not recognized until the turn of the 20th </a:t>
            </a:r>
            <a:r>
              <a:rPr lang="en-US" sz="3200" dirty="0" smtClean="0"/>
              <a:t>century.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Because of his work, he is known as the </a:t>
            </a:r>
            <a:r>
              <a:rPr lang="en-US" sz="3200" dirty="0" smtClean="0">
                <a:solidFill>
                  <a:srgbClr val="42BD39"/>
                </a:solidFill>
              </a:rPr>
              <a:t>“Father of Genetics”.</a:t>
            </a:r>
            <a:endParaRPr lang="en-US" sz="3200" dirty="0">
              <a:solidFill>
                <a:srgbClr val="42BD3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001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28600" y="685800"/>
            <a:ext cx="8763000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chemeClr val="tx2"/>
                </a:solidFill>
              </a:rPr>
              <a:t>First, let’s </a:t>
            </a:r>
            <a:r>
              <a:rPr lang="en-US" altLang="en-US" sz="3600" dirty="0" smtClean="0">
                <a:solidFill>
                  <a:schemeClr val="tx2"/>
                </a:solidFill>
              </a:rPr>
              <a:t>look at some new </a:t>
            </a:r>
            <a:r>
              <a:rPr lang="en-US" altLang="en-US" sz="3600" dirty="0">
                <a:solidFill>
                  <a:schemeClr val="tx2"/>
                </a:solidFill>
              </a:rPr>
              <a:t>vocabulary…</a:t>
            </a:r>
          </a:p>
          <a:p>
            <a:endParaRPr lang="en-US" altLang="en-US" sz="1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 </a:t>
            </a:r>
            <a:r>
              <a:rPr lang="en-US" altLang="en-US" sz="3600" u="sng" dirty="0" smtClean="0">
                <a:solidFill>
                  <a:srgbClr val="42BD39"/>
                </a:solidFill>
              </a:rPr>
              <a:t>Genetics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– the scientific study of heredity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 </a:t>
            </a:r>
            <a:r>
              <a:rPr lang="en-US" altLang="en-US" sz="3600" u="sng" dirty="0">
                <a:solidFill>
                  <a:srgbClr val="42BD39"/>
                </a:solidFill>
              </a:rPr>
              <a:t>Heredity</a:t>
            </a:r>
            <a:r>
              <a:rPr lang="en-US" altLang="en-US" sz="3600" dirty="0">
                <a:solidFill>
                  <a:srgbClr val="42BD39"/>
                </a:solidFill>
              </a:rPr>
              <a:t> </a:t>
            </a:r>
            <a:r>
              <a:rPr lang="en-US" altLang="en-US" sz="3600" dirty="0"/>
              <a:t>– the passing of genes from </a:t>
            </a:r>
            <a:r>
              <a:rPr lang="en-US" altLang="en-US" sz="3600" dirty="0" smtClean="0"/>
              <a:t> </a:t>
            </a:r>
          </a:p>
          <a:p>
            <a:r>
              <a:rPr lang="en-US" altLang="en-US" sz="3600" dirty="0" smtClean="0"/>
              <a:t>                    parents to </a:t>
            </a:r>
            <a:r>
              <a:rPr lang="en-US" altLang="en-US" sz="3600" dirty="0"/>
              <a:t>offspring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 </a:t>
            </a:r>
            <a:r>
              <a:rPr lang="en-US" altLang="en-US" sz="3600" u="sng" dirty="0">
                <a:solidFill>
                  <a:srgbClr val="42BD39"/>
                </a:solidFill>
              </a:rPr>
              <a:t>Gene</a:t>
            </a:r>
            <a:r>
              <a:rPr lang="en-US" altLang="en-US" sz="3600" dirty="0"/>
              <a:t> – a unit of heredity that occupies a 		 </a:t>
            </a:r>
            <a:r>
              <a:rPr lang="en-US" altLang="en-US" sz="3600" dirty="0" smtClean="0"/>
              <a:t>specific </a:t>
            </a:r>
            <a:r>
              <a:rPr lang="en-US" altLang="en-US" sz="3600" dirty="0"/>
              <a:t>spot on a chromosome </a:t>
            </a:r>
            <a:r>
              <a:rPr lang="en-US" altLang="en-US" sz="3600" dirty="0" smtClean="0"/>
              <a:t> </a:t>
            </a:r>
          </a:p>
          <a:p>
            <a:r>
              <a:rPr lang="en-US" altLang="en-US" sz="3600" dirty="0" smtClean="0"/>
              <a:t>               and codes </a:t>
            </a:r>
            <a:r>
              <a:rPr lang="en-US" altLang="en-US" sz="3600" dirty="0"/>
              <a:t>for a specific product </a:t>
            </a:r>
            <a:endParaRPr lang="en-US" altLang="en-US" sz="3600" dirty="0" smtClean="0"/>
          </a:p>
          <a:p>
            <a:r>
              <a:rPr lang="en-US" altLang="en-US" sz="3600" dirty="0"/>
              <a:t> </a:t>
            </a:r>
            <a:r>
              <a:rPr lang="en-US" altLang="en-US" sz="3600" dirty="0" smtClean="0"/>
              <a:t>              or </a:t>
            </a:r>
            <a:r>
              <a:rPr lang="en-US" altLang="en-US" sz="3600" dirty="0"/>
              <a:t>trait.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u="sng" dirty="0">
                <a:solidFill>
                  <a:srgbClr val="42BD39"/>
                </a:solidFill>
              </a:rPr>
              <a:t>Allele</a:t>
            </a:r>
            <a:r>
              <a:rPr lang="en-US" altLang="en-US" sz="3600" dirty="0"/>
              <a:t> – the various forms of the same </a:t>
            </a:r>
            <a:endParaRPr lang="en-US" altLang="en-US" sz="3600" dirty="0" smtClean="0"/>
          </a:p>
          <a:p>
            <a:r>
              <a:rPr lang="en-US" altLang="en-US" sz="3600" dirty="0" smtClean="0"/>
              <a:t>              gene</a:t>
            </a:r>
            <a:endParaRPr lang="en-US" altLang="en-US" sz="3600" dirty="0"/>
          </a:p>
          <a:p>
            <a:endParaRPr lang="en-US" altLang="en-US" sz="32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3" name="Rectangle 5"/>
          <p:cNvSpPr>
            <a:spLocks noChangeArrowheads="1"/>
          </p:cNvSpPr>
          <p:nvPr/>
        </p:nvSpPr>
        <p:spPr bwMode="auto">
          <a:xfrm>
            <a:off x="152400" y="914400"/>
            <a:ext cx="883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latin typeface="Tahoma" panose="020B0604030504040204" pitchFamily="34" charset="0"/>
              </a:rPr>
              <a:t>An organism’s traits are controlled by the alleles that </a:t>
            </a:r>
            <a:r>
              <a:rPr lang="en-US" altLang="en-US" sz="2800" dirty="0" smtClean="0">
                <a:latin typeface="Tahoma" panose="020B0604030504040204" pitchFamily="34" charset="0"/>
              </a:rPr>
              <a:t>it inherits </a:t>
            </a:r>
            <a:r>
              <a:rPr lang="en-US" altLang="en-US" sz="2800" dirty="0">
                <a:latin typeface="Tahoma" panose="020B0604030504040204" pitchFamily="34" charset="0"/>
              </a:rPr>
              <a:t>from its parents, but these alleles are not all the same.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 dirty="0">
                <a:latin typeface="Tahoma" panose="020B0604030504040204" pitchFamily="34" charset="0"/>
              </a:rPr>
              <a:t> </a:t>
            </a:r>
            <a:r>
              <a:rPr lang="en-US" altLang="en-US" sz="2800" b="1" u="sng" dirty="0">
                <a:solidFill>
                  <a:srgbClr val="42BD39"/>
                </a:solidFill>
                <a:latin typeface="Tahoma" panose="020B0604030504040204" pitchFamily="34" charset="0"/>
              </a:rPr>
              <a:t>Dominant </a:t>
            </a:r>
            <a:r>
              <a:rPr lang="en-US" altLang="en-US" sz="2800" b="1" u="sng" dirty="0">
                <a:latin typeface="Tahoma" panose="020B0604030504040204" pitchFamily="34" charset="0"/>
              </a:rPr>
              <a:t>alleles</a:t>
            </a:r>
            <a:r>
              <a:rPr lang="en-US" altLang="en-US" sz="2800" dirty="0">
                <a:latin typeface="Tahoma" panose="020B0604030504040204" pitchFamily="34" charset="0"/>
              </a:rPr>
              <a:t> are </a:t>
            </a:r>
            <a:r>
              <a:rPr lang="en-US" altLang="en-US" sz="2800" u="sng" dirty="0">
                <a:latin typeface="Tahoma" panose="020B0604030504040204" pitchFamily="34" charset="0"/>
              </a:rPr>
              <a:t>more powerful</a:t>
            </a:r>
            <a:r>
              <a:rPr lang="en-US" altLang="en-US" sz="2800" dirty="0">
                <a:latin typeface="Tahoma" panose="020B0604030504040204" pitchFamily="34" charset="0"/>
              </a:rPr>
              <a:t>, and can “</a:t>
            </a:r>
            <a:r>
              <a:rPr lang="en-US" altLang="en-US" sz="2800" u="sng" dirty="0">
                <a:latin typeface="Tahoma" panose="020B0604030504040204" pitchFamily="34" charset="0"/>
              </a:rPr>
              <a:t>hide</a:t>
            </a:r>
            <a:r>
              <a:rPr lang="en-US" altLang="en-US" sz="2800" dirty="0">
                <a:latin typeface="Tahoma" panose="020B0604030504040204" pitchFamily="34" charset="0"/>
              </a:rPr>
              <a:t>” a recessive trait. </a:t>
            </a:r>
          </a:p>
          <a:p>
            <a:pPr lvl="3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latin typeface="Tahoma" panose="020B0604030504040204" pitchFamily="34" charset="0"/>
              </a:rPr>
              <a:t>represented with an </a:t>
            </a:r>
            <a:r>
              <a:rPr lang="en-US" altLang="en-US" sz="2400" u="sng" dirty="0">
                <a:solidFill>
                  <a:srgbClr val="42BD39"/>
                </a:solidFill>
                <a:latin typeface="Tahoma" panose="020B0604030504040204" pitchFamily="34" charset="0"/>
              </a:rPr>
              <a:t>capital</a:t>
            </a:r>
            <a:r>
              <a:rPr lang="en-US" altLang="en-US" sz="2400" u="sng" dirty="0">
                <a:latin typeface="Tahoma" panose="020B0604030504040204" pitchFamily="34" charset="0"/>
              </a:rPr>
              <a:t> letter</a:t>
            </a:r>
            <a:r>
              <a:rPr lang="en-US" altLang="en-US" sz="2400" dirty="0">
                <a:latin typeface="Tahoma" panose="020B0604030504040204" pitchFamily="34" charset="0"/>
              </a:rPr>
              <a:t> (“T” for tall stems)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b="1" u="sng" dirty="0" smtClean="0">
                <a:solidFill>
                  <a:srgbClr val="42BD39"/>
                </a:solidFill>
                <a:latin typeface="Tahoma" panose="020B0604030504040204" pitchFamily="34" charset="0"/>
              </a:rPr>
              <a:t>Recessive</a:t>
            </a:r>
            <a:r>
              <a:rPr lang="en-US" altLang="en-US" sz="2800" b="1" u="sng" dirty="0" smtClean="0">
                <a:latin typeface="Tahoma" panose="020B0604030504040204" pitchFamily="34" charset="0"/>
              </a:rPr>
              <a:t> </a:t>
            </a:r>
            <a:r>
              <a:rPr lang="en-US" altLang="en-US" sz="2800" b="1" u="sng" dirty="0">
                <a:latin typeface="Tahoma" panose="020B0604030504040204" pitchFamily="34" charset="0"/>
              </a:rPr>
              <a:t>alleles</a:t>
            </a:r>
            <a:r>
              <a:rPr lang="en-US" altLang="en-US" sz="2800" dirty="0">
                <a:latin typeface="Tahoma" panose="020B0604030504040204" pitchFamily="34" charset="0"/>
              </a:rPr>
              <a:t> can be “</a:t>
            </a:r>
            <a:r>
              <a:rPr lang="en-US" altLang="en-US" sz="2800" u="sng" dirty="0">
                <a:latin typeface="Tahoma" panose="020B0604030504040204" pitchFamily="34" charset="0"/>
              </a:rPr>
              <a:t>hidden</a:t>
            </a:r>
            <a:r>
              <a:rPr lang="en-US" altLang="en-US" sz="2800" dirty="0">
                <a:latin typeface="Tahoma" panose="020B0604030504040204" pitchFamily="34" charset="0"/>
              </a:rPr>
              <a:t>” when a </a:t>
            </a:r>
            <a:r>
              <a:rPr lang="en-US" altLang="en-US" sz="2800" u="sng" dirty="0">
                <a:latin typeface="Tahoma" panose="020B0604030504040204" pitchFamily="34" charset="0"/>
              </a:rPr>
              <a:t>dominant</a:t>
            </a:r>
            <a:r>
              <a:rPr lang="en-US" altLang="en-US" sz="2800" dirty="0">
                <a:latin typeface="Tahoma" panose="020B0604030504040204" pitchFamily="34" charset="0"/>
              </a:rPr>
              <a:t> allele is present and are expressed only when two copies are present. </a:t>
            </a:r>
          </a:p>
          <a:p>
            <a:pPr lvl="3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latin typeface="Tahoma" panose="020B0604030504040204" pitchFamily="34" charset="0"/>
              </a:rPr>
              <a:t>Shown with a </a:t>
            </a:r>
            <a:r>
              <a:rPr lang="en-US" altLang="en-US" sz="2400" u="sng" dirty="0">
                <a:solidFill>
                  <a:srgbClr val="42BD39"/>
                </a:solidFill>
                <a:latin typeface="Tahoma" panose="020B0604030504040204" pitchFamily="34" charset="0"/>
              </a:rPr>
              <a:t>lower-case</a:t>
            </a:r>
            <a:r>
              <a:rPr lang="en-US" altLang="en-US" sz="2400" u="sng" dirty="0">
                <a:latin typeface="Tahoma" panose="020B0604030504040204" pitchFamily="34" charset="0"/>
              </a:rPr>
              <a:t> letter</a:t>
            </a:r>
            <a:r>
              <a:rPr lang="en-US" altLang="en-US" sz="2400" dirty="0">
                <a:latin typeface="Tahoma" panose="020B0604030504040204" pitchFamily="34" charset="0"/>
              </a:rPr>
              <a:t> (“t” for short stems)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6200" y="609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chemeClr val="tx2"/>
                </a:solidFill>
                <a:latin typeface="Tahoma" panose="020B0604030504040204" pitchFamily="34" charset="0"/>
              </a:rPr>
              <a:t>What can these alleles tell us?</a:t>
            </a:r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228600" y="1371600"/>
            <a:ext cx="86868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u="sng" dirty="0">
                <a:solidFill>
                  <a:srgbClr val="42BD39"/>
                </a:solidFill>
              </a:rPr>
              <a:t>Genotype</a:t>
            </a:r>
            <a:r>
              <a:rPr lang="en-US" altLang="en-US" sz="3200" dirty="0"/>
              <a:t> describes which genes or alleles are present in an organism for a trait. </a:t>
            </a:r>
          </a:p>
          <a:p>
            <a:r>
              <a:rPr lang="en-US" altLang="en-US" sz="3200" dirty="0"/>
              <a:t> 	</a:t>
            </a:r>
            <a:r>
              <a:rPr lang="en-US" altLang="en-US" sz="2800" dirty="0"/>
              <a:t>TT = 2 dominant alleles</a:t>
            </a:r>
          </a:p>
          <a:p>
            <a:r>
              <a:rPr lang="en-US" altLang="en-US" sz="2800" dirty="0"/>
              <a:t> 	Tt  = 1 dominant &amp; 1 recessive</a:t>
            </a:r>
          </a:p>
          <a:p>
            <a:r>
              <a:rPr lang="en-US" altLang="en-US" sz="2800" dirty="0"/>
              <a:t> 	 </a:t>
            </a:r>
            <a:r>
              <a:rPr lang="en-US" altLang="en-US" sz="2800" dirty="0" err="1"/>
              <a:t>tt</a:t>
            </a:r>
            <a:r>
              <a:rPr lang="en-US" altLang="en-US" sz="2800" dirty="0"/>
              <a:t>  = 2 recessive alleles </a:t>
            </a:r>
          </a:p>
          <a:p>
            <a:r>
              <a:rPr lang="en-US" altLang="en-US" sz="1600" dirty="0"/>
              <a:t> </a:t>
            </a:r>
            <a:endParaRPr lang="en-US" altLang="en-US" sz="1800" dirty="0"/>
          </a:p>
          <a:p>
            <a:r>
              <a:rPr lang="en-US" altLang="en-US" sz="3200" u="sng" dirty="0">
                <a:solidFill>
                  <a:srgbClr val="42BD39"/>
                </a:solidFill>
              </a:rPr>
              <a:t>Phenotype</a:t>
            </a:r>
            <a:r>
              <a:rPr lang="en-US" altLang="en-US" sz="3200" dirty="0"/>
              <a:t> describes the physical appearance of a trait.</a:t>
            </a:r>
          </a:p>
          <a:p>
            <a:r>
              <a:rPr lang="en-US" altLang="en-US" sz="3200" dirty="0"/>
              <a:t>	</a:t>
            </a:r>
            <a:r>
              <a:rPr lang="en-US" altLang="en-US" sz="2800" dirty="0"/>
              <a:t>Tall stems = TT and Tt ( a dominant trait)</a:t>
            </a:r>
          </a:p>
          <a:p>
            <a:r>
              <a:rPr lang="en-US" altLang="en-US" sz="2800" dirty="0"/>
              <a:t>	Short stems = </a:t>
            </a:r>
            <a:r>
              <a:rPr lang="en-US" altLang="en-US" sz="2800" dirty="0" err="1"/>
              <a:t>tt</a:t>
            </a:r>
            <a:r>
              <a:rPr lang="en-US" altLang="en-US" sz="2800" dirty="0"/>
              <a:t> (a recessive trait)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09600" y="457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chemeClr val="tx2"/>
                </a:solidFill>
                <a:latin typeface="Tahoma" panose="020B0604030504040204" pitchFamily="34" charset="0"/>
              </a:rPr>
              <a:t>More vocabulary…</a:t>
            </a:r>
          </a:p>
        </p:txBody>
      </p:sp>
      <p:sp>
        <p:nvSpPr>
          <p:cNvPr id="792579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Tahoma" pitchFamily="34" charset="0"/>
                <a:ea typeface="ＭＳ Ｐゴシック" pitchFamily="-9" charset="-128"/>
              </a:rPr>
              <a:t>Scientists use 2 terms to describe GENOTYPE: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050" b="1" u="sng" dirty="0">
              <a:latin typeface="Tahoma" pitchFamily="34" charset="0"/>
              <a:ea typeface="ＭＳ Ｐゴシック" pitchFamily="-9" charset="-128"/>
            </a:endParaRP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b="1" u="sng" dirty="0">
                <a:solidFill>
                  <a:srgbClr val="42BD39"/>
                </a:solidFill>
                <a:latin typeface="Tahoma" pitchFamily="34" charset="0"/>
                <a:ea typeface="ＭＳ Ｐゴシック" pitchFamily="-9" charset="-128"/>
              </a:rPr>
              <a:t>Homozygous</a:t>
            </a: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 or </a:t>
            </a:r>
            <a:r>
              <a:rPr lang="en-US" sz="2400" b="1" u="sng" dirty="0">
                <a:solidFill>
                  <a:srgbClr val="42BD39"/>
                </a:solidFill>
                <a:latin typeface="Tahoma" pitchFamily="34" charset="0"/>
                <a:ea typeface="ＭＳ Ｐゴシック" pitchFamily="-9" charset="-128"/>
              </a:rPr>
              <a:t>Purebred</a:t>
            </a:r>
            <a:r>
              <a:rPr lang="en-US" sz="2400" b="1" u="sng" dirty="0">
                <a:latin typeface="Tahoma" pitchFamily="34" charset="0"/>
                <a:ea typeface="ＭＳ Ｐゴシック" pitchFamily="-9" charset="-128"/>
              </a:rPr>
              <a:t> </a:t>
            </a: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– the organism has 2 of 				      the </a:t>
            </a:r>
            <a:r>
              <a:rPr lang="en-US" sz="2400" u="sng" dirty="0">
                <a:solidFill>
                  <a:srgbClr val="42BD39"/>
                </a:solidFill>
                <a:latin typeface="Tahoma" pitchFamily="34" charset="0"/>
                <a:ea typeface="ＭＳ Ｐゴシック" pitchFamily="-9" charset="-128"/>
              </a:rPr>
              <a:t>same</a:t>
            </a: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 alleles for a trait.</a:t>
            </a:r>
            <a:endParaRPr lang="en-US" sz="2600" dirty="0">
              <a:latin typeface="Tahoma" pitchFamily="34" charset="0"/>
              <a:ea typeface="ＭＳ Ｐゴシック" pitchFamily="-9" charset="-128"/>
            </a:endParaRPr>
          </a:p>
          <a:p>
            <a:pPr marL="2057400" lvl="4" indent="-228600" eaLnBrk="1" hangingPunct="1">
              <a:spcBef>
                <a:spcPct val="20000"/>
              </a:spcBef>
              <a:buFontTx/>
              <a:buChar char="»"/>
              <a:defRPr/>
            </a:pP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 TT = 2 dominant alleles</a:t>
            </a:r>
          </a:p>
          <a:p>
            <a:pPr marL="2057400" lvl="4" indent="-228600" eaLnBrk="1" hangingPunct="1">
              <a:spcBef>
                <a:spcPct val="20000"/>
              </a:spcBef>
              <a:buFontTx/>
              <a:buChar char="»"/>
              <a:defRPr/>
            </a:pP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  </a:t>
            </a:r>
            <a:r>
              <a:rPr lang="en-US" sz="2400" dirty="0" err="1">
                <a:latin typeface="Tahoma" pitchFamily="34" charset="0"/>
                <a:ea typeface="ＭＳ Ｐゴシック" pitchFamily="-9" charset="-128"/>
              </a:rPr>
              <a:t>tt</a:t>
            </a: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 = 2 recessive alleles  </a:t>
            </a:r>
          </a:p>
          <a:p>
            <a:pPr marL="2057400" lvl="4" indent="-228600" eaLnBrk="1" hangingPunct="1">
              <a:spcBef>
                <a:spcPct val="20000"/>
              </a:spcBef>
              <a:defRPr/>
            </a:pPr>
            <a:endParaRPr lang="en-US" sz="1100" dirty="0">
              <a:latin typeface="Tahoma" pitchFamily="34" charset="0"/>
              <a:ea typeface="ＭＳ Ｐゴシック" pitchFamily="-9" charset="-128"/>
            </a:endParaRP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b="1" u="sng" dirty="0">
                <a:solidFill>
                  <a:srgbClr val="42BD39"/>
                </a:solidFill>
                <a:latin typeface="Tahoma" pitchFamily="34" charset="0"/>
                <a:ea typeface="ＭＳ Ｐゴシック" pitchFamily="-9" charset="-128"/>
              </a:rPr>
              <a:t>Heterozygous</a:t>
            </a: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 or </a:t>
            </a:r>
            <a:r>
              <a:rPr lang="en-US" sz="2400" b="1" u="sng" dirty="0">
                <a:solidFill>
                  <a:srgbClr val="42BD39"/>
                </a:solidFill>
                <a:latin typeface="Tahoma" pitchFamily="34" charset="0"/>
                <a:ea typeface="ＭＳ Ｐゴシック" pitchFamily="-9" charset="-128"/>
              </a:rPr>
              <a:t>Hybrid</a:t>
            </a:r>
            <a:r>
              <a:rPr lang="en-US" sz="2400" b="1" dirty="0">
                <a:latin typeface="Tahoma" pitchFamily="34" charset="0"/>
                <a:ea typeface="ＭＳ Ｐゴシック" pitchFamily="-9" charset="-128"/>
              </a:rPr>
              <a:t> </a:t>
            </a: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– the organism has 2 					     </a:t>
            </a:r>
            <a:r>
              <a:rPr lang="en-US" sz="2400" u="sng" dirty="0">
                <a:solidFill>
                  <a:srgbClr val="42BD39"/>
                </a:solidFill>
                <a:latin typeface="Tahoma" pitchFamily="34" charset="0"/>
                <a:ea typeface="ＭＳ Ｐゴシック" pitchFamily="-9" charset="-128"/>
              </a:rPr>
              <a:t>different</a:t>
            </a: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 alleles for a trait.</a:t>
            </a:r>
          </a:p>
          <a:p>
            <a:pPr marL="2057400" lvl="4" indent="-228600" eaLnBrk="1" hangingPunct="1">
              <a:spcBef>
                <a:spcPct val="20000"/>
              </a:spcBef>
              <a:buFontTx/>
              <a:buChar char="»"/>
              <a:defRPr/>
            </a:pPr>
            <a:r>
              <a:rPr lang="en-US" sz="2400" dirty="0" err="1">
                <a:latin typeface="Tahoma" pitchFamily="34" charset="0"/>
                <a:ea typeface="ＭＳ Ｐゴシック" pitchFamily="-9" charset="-128"/>
              </a:rPr>
              <a:t>Tt</a:t>
            </a:r>
            <a:r>
              <a:rPr lang="en-US" sz="2400" dirty="0">
                <a:latin typeface="Tahoma" pitchFamily="34" charset="0"/>
                <a:ea typeface="ＭＳ Ｐゴシック" pitchFamily="-9" charset="-128"/>
              </a:rPr>
              <a:t> = 1 dominant allele &amp; 1 recessive allele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0" y="5257800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 An organism can be homozygous or heterozygous  </a:t>
            </a:r>
          </a:p>
          <a:p>
            <a:r>
              <a:rPr lang="en-US" altLang="en-US" sz="2800" dirty="0"/>
              <a:t>  </a:t>
            </a:r>
            <a:r>
              <a:rPr lang="en-US" altLang="en-US" sz="2800" dirty="0">
                <a:solidFill>
                  <a:srgbClr val="42BD39"/>
                </a:solidFill>
              </a:rPr>
              <a:t>dominant,</a:t>
            </a:r>
            <a:r>
              <a:rPr lang="en-US" altLang="en-US" sz="2800" dirty="0"/>
              <a:t> but it can only be homozygous </a:t>
            </a:r>
            <a:r>
              <a:rPr lang="en-US" altLang="en-US" sz="2800" dirty="0">
                <a:solidFill>
                  <a:srgbClr val="42BD39"/>
                </a:solidFill>
              </a:rPr>
              <a:t>recessive</a:t>
            </a:r>
            <a:r>
              <a:rPr lang="en-US" altLang="en-US" sz="28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chemeClr val="tx2"/>
                </a:solidFill>
                <a:latin typeface="Tahoma" panose="020B0604030504040204" pitchFamily="34" charset="0"/>
              </a:rPr>
              <a:t>So, how can we figure out the traits that an   </a:t>
            </a:r>
          </a:p>
          <a:p>
            <a:pPr eaLnBrk="1" hangingPunct="1"/>
            <a:r>
              <a:rPr lang="en-US" altLang="en-US" sz="3000" b="1">
                <a:solidFill>
                  <a:schemeClr val="tx2"/>
                </a:solidFill>
                <a:latin typeface="Tahoma" panose="020B0604030504040204" pitchFamily="34" charset="0"/>
              </a:rPr>
              <a:t>    offspring may inherit from its parents?</a:t>
            </a:r>
          </a:p>
        </p:txBody>
      </p:sp>
      <p:sp>
        <p:nvSpPr>
          <p:cNvPr id="765955" name="Rectangle 3"/>
          <p:cNvSpPr>
            <a:spLocks noChangeArrowheads="1"/>
          </p:cNvSpPr>
          <p:nvPr/>
        </p:nvSpPr>
        <p:spPr bwMode="auto">
          <a:xfrm>
            <a:off x="152400" y="1828800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 dirty="0">
                <a:latin typeface="Tahoma" panose="020B0604030504040204" pitchFamily="34" charset="0"/>
              </a:rPr>
              <a:t>We use a tool called a </a:t>
            </a:r>
            <a:r>
              <a:rPr lang="en-US" altLang="en-US" sz="2600" b="1" dirty="0">
                <a:latin typeface="Tahoma" panose="020B0604030504040204" pitchFamily="34" charset="0"/>
              </a:rPr>
              <a:t>Punnett square</a:t>
            </a:r>
            <a:r>
              <a:rPr lang="en-US" altLang="en-US" sz="2600" dirty="0">
                <a:latin typeface="Tahoma" panose="020B0604030504040204" pitchFamily="34" charset="0"/>
              </a:rPr>
              <a:t> to predict how likely it is for an offspring to inherit certain traits.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 b="1" dirty="0">
                <a:latin typeface="Tahoma" panose="020B0604030504040204" pitchFamily="34" charset="0"/>
              </a:rPr>
              <a:t>A </a:t>
            </a:r>
            <a:r>
              <a:rPr lang="en-US" altLang="en-US" sz="2600" b="1" dirty="0">
                <a:solidFill>
                  <a:srgbClr val="42BD39"/>
                </a:solidFill>
                <a:latin typeface="Tahoma" panose="020B0604030504040204" pitchFamily="34" charset="0"/>
              </a:rPr>
              <a:t>PUNNETT</a:t>
            </a:r>
            <a:r>
              <a:rPr lang="en-US" altLang="en-US" sz="2600" b="1" dirty="0">
                <a:latin typeface="Tahoma" panose="020B0604030504040204" pitchFamily="34" charset="0"/>
              </a:rPr>
              <a:t> SQUARE</a:t>
            </a:r>
            <a:r>
              <a:rPr lang="en-US" altLang="en-US" sz="2600" dirty="0">
                <a:latin typeface="Tahoma" panose="020B0604030504040204" pitchFamily="34" charset="0"/>
              </a:rPr>
              <a:t>…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latin typeface="Tahoma" panose="020B0604030504040204" pitchFamily="34" charset="0"/>
              </a:rPr>
              <a:t>is a chart that shows </a:t>
            </a:r>
            <a:r>
              <a:rPr lang="en-US" altLang="en-US" sz="2800" u="sng" dirty="0">
                <a:solidFill>
                  <a:srgbClr val="42BD39"/>
                </a:solidFill>
                <a:latin typeface="Tahoma" panose="020B0604030504040204" pitchFamily="34" charset="0"/>
              </a:rPr>
              <a:t>ALL</a:t>
            </a:r>
            <a:r>
              <a:rPr lang="en-US" altLang="en-US" sz="2800" u="sng" dirty="0">
                <a:latin typeface="Tahoma" panose="020B0604030504040204" pitchFamily="34" charset="0"/>
              </a:rPr>
              <a:t> the possible combinations</a:t>
            </a:r>
            <a:r>
              <a:rPr lang="en-US" altLang="en-US" sz="2800" dirty="0">
                <a:latin typeface="Tahoma" panose="020B0604030504040204" pitchFamily="34" charset="0"/>
              </a:rPr>
              <a:t> of a genetic cross.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latin typeface="Tahoma" panose="020B0604030504040204" pitchFamily="34" charset="0"/>
              </a:rPr>
              <a:t>shows </a:t>
            </a:r>
            <a:r>
              <a:rPr lang="en-US" altLang="en-US" sz="2800" u="sng" dirty="0">
                <a:solidFill>
                  <a:srgbClr val="42BD39"/>
                </a:solidFill>
                <a:latin typeface="Tahoma" panose="020B0604030504040204" pitchFamily="34" charset="0"/>
              </a:rPr>
              <a:t>genotype</a:t>
            </a:r>
            <a:r>
              <a:rPr lang="en-US" altLang="en-US" sz="2800" dirty="0">
                <a:latin typeface="Tahoma" panose="020B0604030504040204" pitchFamily="34" charset="0"/>
              </a:rPr>
              <a:t> and </a:t>
            </a:r>
            <a:r>
              <a:rPr lang="en-US" altLang="en-US" sz="2800" u="sng" dirty="0">
                <a:solidFill>
                  <a:srgbClr val="42BD39"/>
                </a:solidFill>
                <a:latin typeface="Tahoma" panose="020B0604030504040204" pitchFamily="34" charset="0"/>
              </a:rPr>
              <a:t>phenotype</a:t>
            </a:r>
            <a:r>
              <a:rPr lang="en-US" altLang="en-US" sz="2800" dirty="0">
                <a:latin typeface="Tahoma" panose="020B0604030504040204" pitchFamily="34" charset="0"/>
              </a:rPr>
              <a:t> of the offspring.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latin typeface="Tahoma" panose="020B0604030504040204" pitchFamily="34" charset="0"/>
              </a:rPr>
              <a:t>is also used to </a:t>
            </a:r>
            <a:r>
              <a:rPr lang="en-US" altLang="en-US" sz="2800" u="sng" dirty="0">
                <a:latin typeface="Tahoma" panose="020B0604030504040204" pitchFamily="34" charset="0"/>
              </a:rPr>
              <a:t>predict the </a:t>
            </a:r>
            <a:r>
              <a:rPr lang="en-US" altLang="en-US" sz="2800" u="sng" dirty="0">
                <a:solidFill>
                  <a:srgbClr val="42BD39"/>
                </a:solidFill>
                <a:latin typeface="Tahoma" panose="020B0604030504040204" pitchFamily="34" charset="0"/>
              </a:rPr>
              <a:t>probability </a:t>
            </a:r>
            <a:r>
              <a:rPr lang="en-US" altLang="en-US" sz="2800" u="sng" dirty="0">
                <a:latin typeface="Tahoma" panose="020B0604030504040204" pitchFamily="34" charset="0"/>
              </a:rPr>
              <a:t> (the chance)</a:t>
            </a:r>
            <a:r>
              <a:rPr lang="en-US" altLang="en-US" sz="2800" dirty="0">
                <a:latin typeface="Tahoma" panose="020B0604030504040204" pitchFamily="34" charset="0"/>
              </a:rPr>
              <a:t> that an offspring will have a certain trait.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SciHered_PunnettSqr-1_sx663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8763"/>
            <a:ext cx="2941638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6"/>
          <p:cNvSpPr>
            <a:spLocks noChangeArrowheads="1"/>
          </p:cNvSpPr>
          <p:nvPr/>
        </p:nvSpPr>
        <p:spPr bwMode="auto">
          <a:xfrm>
            <a:off x="6096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chemeClr val="tx2"/>
                </a:solidFill>
                <a:latin typeface="Tahoma" panose="020B0604030504040204" pitchFamily="34" charset="0"/>
              </a:rPr>
              <a:t>How do we draw a Punnett Square?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SciHered_PunnettSqr-1_sx663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0"/>
          <a:stretch>
            <a:fillRect/>
          </a:stretch>
        </p:blipFill>
        <p:spPr bwMode="auto">
          <a:xfrm>
            <a:off x="2987675" y="2824163"/>
            <a:ext cx="3094038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6248400" y="2262188"/>
            <a:ext cx="2895600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anose="020B0604030504040204" pitchFamily="34" charset="0"/>
              </a:rPr>
              <a:t> “R” is dominant     for Round seeds.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anose="020B0604030504040204" pitchFamily="34" charset="0"/>
              </a:rPr>
              <a:t> “r” is recessive for wrinkled seeds.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 Both parents are “heterozygous” and     have round seeds.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anose="020B0604030504040204" pitchFamily="34" charset="0"/>
              </a:rPr>
              <a:t> The letter used is typically based on the dominant trait.</a:t>
            </a:r>
          </a:p>
        </p:txBody>
      </p:sp>
      <p:pic>
        <p:nvPicPr>
          <p:cNvPr id="12292" name="Picture 9" descr="SciHered_GenPeaP-Chartsx6629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0" t="8586" r="73676"/>
          <a:stretch>
            <a:fillRect/>
          </a:stretch>
        </p:blipFill>
        <p:spPr bwMode="auto">
          <a:xfrm>
            <a:off x="-25400" y="2209800"/>
            <a:ext cx="246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0058" name="Picture 10" descr="SciHered_PunnettSqr-2_sx6632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7713"/>
            <a:ext cx="5651500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100" name="Picture 4" descr="SciHered_PunnettSqr-3_sx663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39020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35100" y="4724400"/>
            <a:ext cx="5499100" cy="1296988"/>
            <a:chOff x="904" y="3215"/>
            <a:chExt cx="3464" cy="817"/>
          </a:xfrm>
        </p:grpSpPr>
        <p:sp>
          <p:nvSpPr>
            <p:cNvPr id="14340" name="Rectangle 11"/>
            <p:cNvSpPr>
              <a:spLocks noChangeArrowheads="1"/>
            </p:cNvSpPr>
            <p:nvPr/>
          </p:nvSpPr>
          <p:spPr bwMode="auto">
            <a:xfrm>
              <a:off x="912" y="3216"/>
              <a:ext cx="3456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4341" name="Picture 7" descr="SciHered_PunnettSqr-2_sx6632a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22"/>
            <a:stretch>
              <a:fillRect/>
            </a:stretch>
          </p:blipFill>
          <p:spPr bwMode="auto">
            <a:xfrm>
              <a:off x="904" y="3215"/>
              <a:ext cx="3464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SciHered_PunnettSqr-4_sx663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879475"/>
            <a:ext cx="3919537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84FD15-A7B6-4B94-9DEE-8D049A3DC957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2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647700"/>
            <a:ext cx="80010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724C26"/>
                </a:solidFill>
              </a:rPr>
              <a:t>Gregor Mendel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152900" cy="518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724C26"/>
                </a:solidFill>
              </a:rPr>
              <a:t>An Austrian </a:t>
            </a:r>
            <a:r>
              <a:rPr lang="en-US" sz="2800" dirty="0" smtClean="0">
                <a:solidFill>
                  <a:srgbClr val="42BD39"/>
                </a:solidFill>
              </a:rPr>
              <a:t>monk</a:t>
            </a:r>
            <a:r>
              <a:rPr lang="en-US" sz="2800" dirty="0" smtClean="0">
                <a:solidFill>
                  <a:srgbClr val="724C26"/>
                </a:solidFill>
              </a:rPr>
              <a:t> who had a major, lasting impact on the field of genetics. 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724C26"/>
                </a:solidFill>
              </a:rPr>
              <a:t>He taught </a:t>
            </a:r>
            <a:r>
              <a:rPr lang="en-US" sz="2800" dirty="0" smtClean="0">
                <a:solidFill>
                  <a:srgbClr val="42BD39"/>
                </a:solidFill>
              </a:rPr>
              <a:t>math </a:t>
            </a:r>
            <a:r>
              <a:rPr lang="en-US" sz="2800" dirty="0" smtClean="0">
                <a:solidFill>
                  <a:srgbClr val="724C26"/>
                </a:solidFill>
              </a:rPr>
              <a:t>and </a:t>
            </a:r>
            <a:r>
              <a:rPr lang="en-US" sz="2800" dirty="0" smtClean="0">
                <a:solidFill>
                  <a:srgbClr val="42BD39"/>
                </a:solidFill>
              </a:rPr>
              <a:t>science</a:t>
            </a:r>
            <a:r>
              <a:rPr lang="en-US" sz="2800" dirty="0" smtClean="0">
                <a:solidFill>
                  <a:srgbClr val="724C26"/>
                </a:solidFill>
              </a:rPr>
              <a:t> to the other monks at the monastery and also worked as a </a:t>
            </a:r>
            <a:r>
              <a:rPr lang="en-US" sz="2800" dirty="0" smtClean="0">
                <a:solidFill>
                  <a:srgbClr val="42BD39"/>
                </a:solidFill>
              </a:rPr>
              <a:t>gardener.</a:t>
            </a:r>
            <a:r>
              <a:rPr lang="en-US" sz="2800" dirty="0" smtClean="0">
                <a:solidFill>
                  <a:srgbClr val="724C26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724C26"/>
                </a:solidFill>
              </a:rPr>
              <a:t>He was curious why some kinds of plants showed different traits.</a:t>
            </a:r>
          </a:p>
        </p:txBody>
      </p:sp>
      <p:pic>
        <p:nvPicPr>
          <p:cNvPr id="225285" name="Picture 5" descr="FG11_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3300" y="1219200"/>
            <a:ext cx="4011613" cy="5181600"/>
          </a:xfrm>
          <a:noFill/>
        </p:spPr>
      </p:pic>
      <p:sp>
        <p:nvSpPr>
          <p:cNvPr id="512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771309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200" name="Picture 8" descr="SciHered_PunnettSqr-5_sx663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43767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2" name="Picture 2" descr="SciHered_PunnettSqr-5_sx663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5" r="14690"/>
          <a:stretch>
            <a:fillRect/>
          </a:stretch>
        </p:blipFill>
        <p:spPr bwMode="auto">
          <a:xfrm>
            <a:off x="5029200" y="1600200"/>
            <a:ext cx="40386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304800" y="990600"/>
            <a:ext cx="5257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>
                <a:latin typeface="Tahoma" panose="020B0604030504040204" pitchFamily="34" charset="0"/>
              </a:rPr>
              <a:t>The two-letter combinations are the possible genotypes of the offspring.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>
                <a:latin typeface="Tahoma" panose="020B0604030504040204" pitchFamily="34" charset="0"/>
              </a:rPr>
              <a:t>They are RR, Rr, Rr, and rr genotypes.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>
                <a:latin typeface="Tahoma" panose="020B0604030504040204" pitchFamily="34" charset="0"/>
              </a:rPr>
              <a:t>From this it is possible to determine the “probability” (chance) that a seed will have: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600">
                <a:latin typeface="Tahoma" panose="020B0604030504040204" pitchFamily="34" charset="0"/>
              </a:rPr>
              <a:t>a round seed phenotype  (3/4 or 75%)   OR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600">
                <a:latin typeface="Tahoma" panose="020B0604030504040204" pitchFamily="34" charset="0"/>
              </a:rPr>
              <a:t>a wrinkled seed phenotype (1/4 or 25%)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SciHered_Gpigs_sx666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5"/>
          <p:cNvGrpSpPr>
            <a:grpSpLocks/>
          </p:cNvGrpSpPr>
          <p:nvPr/>
        </p:nvGrpSpPr>
        <p:grpSpPr bwMode="auto">
          <a:xfrm>
            <a:off x="1143000" y="2133600"/>
            <a:ext cx="4343400" cy="3581400"/>
            <a:chOff x="720" y="1344"/>
            <a:chExt cx="2736" cy="2256"/>
          </a:xfrm>
        </p:grpSpPr>
        <p:sp>
          <p:nvSpPr>
            <p:cNvPr id="22539" name="Rectangle 7"/>
            <p:cNvSpPr>
              <a:spLocks noChangeArrowheads="1"/>
            </p:cNvSpPr>
            <p:nvPr/>
          </p:nvSpPr>
          <p:spPr bwMode="auto">
            <a:xfrm>
              <a:off x="2304" y="1344"/>
              <a:ext cx="1152" cy="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0" name="Rectangle 8"/>
            <p:cNvSpPr>
              <a:spLocks noChangeArrowheads="1"/>
            </p:cNvSpPr>
            <p:nvPr/>
          </p:nvSpPr>
          <p:spPr bwMode="auto">
            <a:xfrm>
              <a:off x="720" y="2304"/>
              <a:ext cx="1152" cy="1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2532" name="Group 14"/>
          <p:cNvGrpSpPr>
            <a:grpSpLocks/>
          </p:cNvGrpSpPr>
          <p:nvPr/>
        </p:nvGrpSpPr>
        <p:grpSpPr bwMode="auto">
          <a:xfrm>
            <a:off x="3124200" y="3505200"/>
            <a:ext cx="2700338" cy="2605088"/>
            <a:chOff x="1968" y="2208"/>
            <a:chExt cx="1701" cy="1641"/>
          </a:xfrm>
        </p:grpSpPr>
        <p:sp>
          <p:nvSpPr>
            <p:cNvPr id="22535" name="Rectangle 10"/>
            <p:cNvSpPr>
              <a:spLocks noChangeArrowheads="1"/>
            </p:cNvSpPr>
            <p:nvPr/>
          </p:nvSpPr>
          <p:spPr bwMode="auto">
            <a:xfrm>
              <a:off x="1968" y="2208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6" name="Rectangle 11"/>
            <p:cNvSpPr>
              <a:spLocks noChangeArrowheads="1"/>
            </p:cNvSpPr>
            <p:nvPr/>
          </p:nvSpPr>
          <p:spPr bwMode="auto">
            <a:xfrm>
              <a:off x="2832" y="2208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7" name="Rectangle 12"/>
            <p:cNvSpPr>
              <a:spLocks noChangeArrowheads="1"/>
            </p:cNvSpPr>
            <p:nvPr/>
          </p:nvSpPr>
          <p:spPr bwMode="auto">
            <a:xfrm>
              <a:off x="2853" y="3117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8" name="Rectangle 13"/>
            <p:cNvSpPr>
              <a:spLocks noChangeArrowheads="1"/>
            </p:cNvSpPr>
            <p:nvPr/>
          </p:nvSpPr>
          <p:spPr bwMode="auto">
            <a:xfrm>
              <a:off x="1968" y="3129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chemeClr val="tx2"/>
                </a:solidFill>
                <a:latin typeface="Tahoma" panose="020B0604030504040204" pitchFamily="34" charset="0"/>
              </a:rPr>
              <a:t>Try one on your own…</a:t>
            </a: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>
                <a:latin typeface="Tahoma" panose="020B0604030504040204" pitchFamily="34" charset="0"/>
              </a:rPr>
              <a:t>Cross a homozygous male guinea pig with black fur (BB) with a homozygous female guinea pig with white fur (bb).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 i="1">
                <a:latin typeface="Tahoma" panose="020B0604030504040204" pitchFamily="34" charset="0"/>
              </a:rPr>
              <a:t>Black fur is dominant over white fur</a:t>
            </a:r>
            <a:r>
              <a:rPr lang="en-US" altLang="en-US" sz="2800" i="1">
                <a:latin typeface="Tahoma" panose="020B0604030504040204" pitchFamily="34" charset="0"/>
              </a:rPr>
              <a:t>   </a:t>
            </a:r>
            <a:endParaRPr lang="en-US" altLang="en-US" sz="2900" i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ciHered_Gpigs_sx666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6"/>
          <p:cNvGrpSpPr>
            <a:grpSpLocks/>
          </p:cNvGrpSpPr>
          <p:nvPr/>
        </p:nvGrpSpPr>
        <p:grpSpPr bwMode="auto">
          <a:xfrm>
            <a:off x="3124200" y="3505200"/>
            <a:ext cx="2700338" cy="2605088"/>
            <a:chOff x="1968" y="2208"/>
            <a:chExt cx="1701" cy="1641"/>
          </a:xfrm>
        </p:grpSpPr>
        <p:sp>
          <p:nvSpPr>
            <p:cNvPr id="24586" name="Rectangle 7"/>
            <p:cNvSpPr>
              <a:spLocks noChangeArrowheads="1"/>
            </p:cNvSpPr>
            <p:nvPr/>
          </p:nvSpPr>
          <p:spPr bwMode="auto">
            <a:xfrm>
              <a:off x="1968" y="2208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7" name="Rectangle 8"/>
            <p:cNvSpPr>
              <a:spLocks noChangeArrowheads="1"/>
            </p:cNvSpPr>
            <p:nvPr/>
          </p:nvSpPr>
          <p:spPr bwMode="auto">
            <a:xfrm>
              <a:off x="2832" y="2208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8" name="Rectangle 9"/>
            <p:cNvSpPr>
              <a:spLocks noChangeArrowheads="1"/>
            </p:cNvSpPr>
            <p:nvPr/>
          </p:nvSpPr>
          <p:spPr bwMode="auto">
            <a:xfrm>
              <a:off x="2853" y="3117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9" name="Rectangle 10"/>
            <p:cNvSpPr>
              <a:spLocks noChangeArrowheads="1"/>
            </p:cNvSpPr>
            <p:nvPr/>
          </p:nvSpPr>
          <p:spPr bwMode="auto">
            <a:xfrm>
              <a:off x="1968" y="3129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30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Tahoma" panose="020B0604030504040204" pitchFamily="34" charset="0"/>
              </a:rPr>
              <a:t>Write the father’s alleles on the top of the punnett square and the mother’s on the side.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900" i="1">
              <a:latin typeface="Tahoma" panose="020B0604030504040204" pitchFamily="34" charset="0"/>
            </a:endParaRPr>
          </a:p>
        </p:txBody>
      </p:sp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3429000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5119688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514600" y="3717925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2514600" y="51816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ciHered_Gpigs_sx666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3124200" y="3505200"/>
            <a:ext cx="2700338" cy="2605088"/>
            <a:chOff x="1968" y="2208"/>
            <a:chExt cx="1701" cy="1641"/>
          </a:xfrm>
        </p:grpSpPr>
        <p:sp>
          <p:nvSpPr>
            <p:cNvPr id="26642" name="Rectangle 4"/>
            <p:cNvSpPr>
              <a:spLocks noChangeArrowheads="1"/>
            </p:cNvSpPr>
            <p:nvPr/>
          </p:nvSpPr>
          <p:spPr bwMode="auto">
            <a:xfrm>
              <a:off x="1968" y="2208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43" name="Rectangle 5"/>
            <p:cNvSpPr>
              <a:spLocks noChangeArrowheads="1"/>
            </p:cNvSpPr>
            <p:nvPr/>
          </p:nvSpPr>
          <p:spPr bwMode="auto">
            <a:xfrm>
              <a:off x="2832" y="2208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44" name="Rectangle 6"/>
            <p:cNvSpPr>
              <a:spLocks noChangeArrowheads="1"/>
            </p:cNvSpPr>
            <p:nvPr/>
          </p:nvSpPr>
          <p:spPr bwMode="auto">
            <a:xfrm>
              <a:off x="2853" y="3117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45" name="Rectangle 7"/>
            <p:cNvSpPr>
              <a:spLocks noChangeArrowheads="1"/>
            </p:cNvSpPr>
            <p:nvPr/>
          </p:nvSpPr>
          <p:spPr bwMode="auto">
            <a:xfrm>
              <a:off x="1968" y="3129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30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784394" name="Text Box 10"/>
          <p:cNvSpPr txBox="1">
            <a:spLocks noChangeArrowheads="1"/>
          </p:cNvSpPr>
          <p:nvPr/>
        </p:nvSpPr>
        <p:spPr bwMode="auto">
          <a:xfrm>
            <a:off x="3352800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784395" name="Text Box 11"/>
          <p:cNvSpPr txBox="1">
            <a:spLocks noChangeArrowheads="1"/>
          </p:cNvSpPr>
          <p:nvPr/>
        </p:nvSpPr>
        <p:spPr bwMode="auto">
          <a:xfrm>
            <a:off x="3352800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6631" name="Rectangle 18"/>
          <p:cNvSpPr>
            <a:spLocks noChangeArrowheads="1"/>
          </p:cNvSpPr>
          <p:nvPr/>
        </p:nvSpPr>
        <p:spPr bwMode="auto">
          <a:xfrm>
            <a:off x="304800" y="1066800"/>
            <a:ext cx="861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Tahoma" panose="020B0604030504040204" pitchFamily="34" charset="0"/>
              </a:rPr>
              <a:t>Carry the father’s alleles down to all of the boxes below them.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900" i="1">
              <a:latin typeface="Tahoma" panose="020B0604030504040204" pitchFamily="34" charset="0"/>
            </a:endParaRPr>
          </a:p>
        </p:txBody>
      </p:sp>
      <p:sp>
        <p:nvSpPr>
          <p:cNvPr id="784403" name="Text Box 19"/>
          <p:cNvSpPr txBox="1">
            <a:spLocks noChangeArrowheads="1"/>
          </p:cNvSpPr>
          <p:nvPr/>
        </p:nvSpPr>
        <p:spPr bwMode="auto">
          <a:xfrm>
            <a:off x="5105400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784404" name="Text Box 20"/>
          <p:cNvSpPr txBox="1">
            <a:spLocks noChangeArrowheads="1"/>
          </p:cNvSpPr>
          <p:nvPr/>
        </p:nvSpPr>
        <p:spPr bwMode="auto">
          <a:xfrm>
            <a:off x="5105400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6634" name="Text Box 26"/>
          <p:cNvSpPr txBox="1">
            <a:spLocks noChangeArrowheads="1"/>
          </p:cNvSpPr>
          <p:nvPr/>
        </p:nvSpPr>
        <p:spPr bwMode="auto">
          <a:xfrm>
            <a:off x="2514600" y="3732213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6635" name="Text Box 27"/>
          <p:cNvSpPr txBox="1">
            <a:spLocks noChangeArrowheads="1"/>
          </p:cNvSpPr>
          <p:nvPr/>
        </p:nvSpPr>
        <p:spPr bwMode="auto">
          <a:xfrm>
            <a:off x="2514600" y="5165725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6636" name="Text Box 28"/>
          <p:cNvSpPr txBox="1">
            <a:spLocks noChangeArrowheads="1"/>
          </p:cNvSpPr>
          <p:nvPr/>
        </p:nvSpPr>
        <p:spPr bwMode="auto">
          <a:xfrm>
            <a:off x="3381375" y="2714625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6637" name="Text Box 29"/>
          <p:cNvSpPr txBox="1">
            <a:spLocks noChangeArrowheads="1"/>
          </p:cNvSpPr>
          <p:nvPr/>
        </p:nvSpPr>
        <p:spPr bwMode="auto">
          <a:xfrm>
            <a:off x="5105400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784414" name="Freeform 30"/>
          <p:cNvSpPr>
            <a:spLocks/>
          </p:cNvSpPr>
          <p:nvPr/>
        </p:nvSpPr>
        <p:spPr bwMode="auto">
          <a:xfrm>
            <a:off x="3810000" y="3124200"/>
            <a:ext cx="152400" cy="990600"/>
          </a:xfrm>
          <a:custGeom>
            <a:avLst/>
            <a:gdLst>
              <a:gd name="T0" fmla="*/ 0 w 96"/>
              <a:gd name="T1" fmla="*/ 0 h 624"/>
              <a:gd name="T2" fmla="*/ 2147483646 w 96"/>
              <a:gd name="T3" fmla="*/ 2147483646 h 624"/>
              <a:gd name="T4" fmla="*/ 0 w 96"/>
              <a:gd name="T5" fmla="*/ 2147483646 h 624"/>
              <a:gd name="T6" fmla="*/ 0 60000 65536"/>
              <a:gd name="T7" fmla="*/ 0 60000 65536"/>
              <a:gd name="T8" fmla="*/ 0 60000 65536"/>
              <a:gd name="T9" fmla="*/ 0 w 96"/>
              <a:gd name="T10" fmla="*/ 0 h 624"/>
              <a:gd name="T11" fmla="*/ 96 w 96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24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4415" name="Freeform 31"/>
          <p:cNvSpPr>
            <a:spLocks/>
          </p:cNvSpPr>
          <p:nvPr/>
        </p:nvSpPr>
        <p:spPr bwMode="auto">
          <a:xfrm>
            <a:off x="3810000" y="3124200"/>
            <a:ext cx="381000" cy="2133600"/>
          </a:xfrm>
          <a:custGeom>
            <a:avLst/>
            <a:gdLst>
              <a:gd name="T0" fmla="*/ 0 w 96"/>
              <a:gd name="T1" fmla="*/ 0 h 624"/>
              <a:gd name="T2" fmla="*/ 2147483646 w 96"/>
              <a:gd name="T3" fmla="*/ 2147483646 h 624"/>
              <a:gd name="T4" fmla="*/ 0 w 96"/>
              <a:gd name="T5" fmla="*/ 2147483646 h 624"/>
              <a:gd name="T6" fmla="*/ 0 60000 65536"/>
              <a:gd name="T7" fmla="*/ 0 60000 65536"/>
              <a:gd name="T8" fmla="*/ 0 60000 65536"/>
              <a:gd name="T9" fmla="*/ 0 w 96"/>
              <a:gd name="T10" fmla="*/ 0 h 624"/>
              <a:gd name="T11" fmla="*/ 96 w 96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24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4416" name="Freeform 32"/>
          <p:cNvSpPr>
            <a:spLocks/>
          </p:cNvSpPr>
          <p:nvPr/>
        </p:nvSpPr>
        <p:spPr bwMode="auto">
          <a:xfrm rot="815670">
            <a:off x="5257800" y="3276600"/>
            <a:ext cx="152400" cy="990600"/>
          </a:xfrm>
          <a:custGeom>
            <a:avLst/>
            <a:gdLst>
              <a:gd name="T0" fmla="*/ 0 w 96"/>
              <a:gd name="T1" fmla="*/ 0 h 624"/>
              <a:gd name="T2" fmla="*/ 2147483646 w 96"/>
              <a:gd name="T3" fmla="*/ 2147483646 h 624"/>
              <a:gd name="T4" fmla="*/ 0 w 96"/>
              <a:gd name="T5" fmla="*/ 2147483646 h 624"/>
              <a:gd name="T6" fmla="*/ 0 60000 65536"/>
              <a:gd name="T7" fmla="*/ 0 60000 65536"/>
              <a:gd name="T8" fmla="*/ 0 60000 65536"/>
              <a:gd name="T9" fmla="*/ 0 w 96"/>
              <a:gd name="T10" fmla="*/ 0 h 624"/>
              <a:gd name="T11" fmla="*/ 96 w 96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24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4417" name="Freeform 33"/>
          <p:cNvSpPr>
            <a:spLocks/>
          </p:cNvSpPr>
          <p:nvPr/>
        </p:nvSpPr>
        <p:spPr bwMode="auto">
          <a:xfrm rot="767911">
            <a:off x="5153025" y="3282950"/>
            <a:ext cx="333375" cy="1981200"/>
          </a:xfrm>
          <a:custGeom>
            <a:avLst/>
            <a:gdLst>
              <a:gd name="T0" fmla="*/ 0 w 96"/>
              <a:gd name="T1" fmla="*/ 0 h 624"/>
              <a:gd name="T2" fmla="*/ 2147483646 w 96"/>
              <a:gd name="T3" fmla="*/ 2147483646 h 624"/>
              <a:gd name="T4" fmla="*/ 0 w 96"/>
              <a:gd name="T5" fmla="*/ 2147483646 h 624"/>
              <a:gd name="T6" fmla="*/ 0 60000 65536"/>
              <a:gd name="T7" fmla="*/ 0 60000 65536"/>
              <a:gd name="T8" fmla="*/ 0 60000 65536"/>
              <a:gd name="T9" fmla="*/ 0 w 96"/>
              <a:gd name="T10" fmla="*/ 0 h 624"/>
              <a:gd name="T11" fmla="*/ 96 w 96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24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948E-6 L 3.33333E-6 0.165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4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4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4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948E-6 L 3.33333E-6 0.365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84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4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4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948E-6 L -0.05 0.165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84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82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4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4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948E-6 L -0.05 0.365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84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2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4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4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94" grpId="0" animBg="1"/>
      <p:bldP spid="784395" grpId="0" animBg="1"/>
      <p:bldP spid="784403" grpId="0" animBg="1"/>
      <p:bldP spid="784404" grpId="0" animBg="1"/>
      <p:bldP spid="784414" grpId="0" animBg="1"/>
      <p:bldP spid="784415" grpId="0" animBg="1"/>
      <p:bldP spid="784416" grpId="0" animBg="1"/>
      <p:bldP spid="7844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ciHered_Gpigs_sx666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3124200" y="3505200"/>
            <a:ext cx="2700338" cy="2605088"/>
            <a:chOff x="1968" y="2208"/>
            <a:chExt cx="1701" cy="1641"/>
          </a:xfrm>
        </p:grpSpPr>
        <p:sp>
          <p:nvSpPr>
            <p:cNvPr id="28694" name="Rectangle 4"/>
            <p:cNvSpPr>
              <a:spLocks noChangeArrowheads="1"/>
            </p:cNvSpPr>
            <p:nvPr/>
          </p:nvSpPr>
          <p:spPr bwMode="auto">
            <a:xfrm>
              <a:off x="1968" y="2208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5" name="Rectangle 5"/>
            <p:cNvSpPr>
              <a:spLocks noChangeArrowheads="1"/>
            </p:cNvSpPr>
            <p:nvPr/>
          </p:nvSpPr>
          <p:spPr bwMode="auto">
            <a:xfrm>
              <a:off x="2832" y="2208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6" name="Rectangle 6"/>
            <p:cNvSpPr>
              <a:spLocks noChangeArrowheads="1"/>
            </p:cNvSpPr>
            <p:nvPr/>
          </p:nvSpPr>
          <p:spPr bwMode="auto">
            <a:xfrm>
              <a:off x="2853" y="3117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7" name="Rectangle 7"/>
            <p:cNvSpPr>
              <a:spLocks noChangeArrowheads="1"/>
            </p:cNvSpPr>
            <p:nvPr/>
          </p:nvSpPr>
          <p:spPr bwMode="auto">
            <a:xfrm>
              <a:off x="1968" y="3129"/>
              <a:ext cx="81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30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3200400" y="5165725"/>
            <a:ext cx="1066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4648200" y="3733800"/>
            <a:ext cx="1066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4648200" y="5165725"/>
            <a:ext cx="1066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8680" name="Rectangle 20"/>
          <p:cNvSpPr>
            <a:spLocks noChangeArrowheads="1"/>
          </p:cNvSpPr>
          <p:nvPr/>
        </p:nvSpPr>
        <p:spPr bwMode="auto"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Tahoma" panose="020B0604030504040204" pitchFamily="34" charset="0"/>
              </a:rPr>
              <a:t>Carry the mother’s alleles to all of the boxes to the right.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900" i="1">
              <a:latin typeface="Tahoma" panose="020B0604030504040204" pitchFamily="34" charset="0"/>
            </a:endParaRPr>
          </a:p>
        </p:txBody>
      </p:sp>
      <p:sp>
        <p:nvSpPr>
          <p:cNvPr id="28681" name="Text Box 21"/>
          <p:cNvSpPr txBox="1">
            <a:spLocks noChangeArrowheads="1"/>
          </p:cNvSpPr>
          <p:nvPr/>
        </p:nvSpPr>
        <p:spPr bwMode="auto">
          <a:xfrm>
            <a:off x="3200400" y="3733800"/>
            <a:ext cx="1066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786454" name="Text Box 22"/>
          <p:cNvSpPr txBox="1">
            <a:spLocks noChangeArrowheads="1"/>
          </p:cNvSpPr>
          <p:nvPr/>
        </p:nvSpPr>
        <p:spPr bwMode="auto">
          <a:xfrm>
            <a:off x="2514600" y="3717925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786455" name="Text Box 23"/>
          <p:cNvSpPr txBox="1">
            <a:spLocks noChangeArrowheads="1"/>
          </p:cNvSpPr>
          <p:nvPr/>
        </p:nvSpPr>
        <p:spPr bwMode="auto">
          <a:xfrm>
            <a:off x="2514600" y="3717925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786456" name="Text Box 24"/>
          <p:cNvSpPr txBox="1">
            <a:spLocks noChangeArrowheads="1"/>
          </p:cNvSpPr>
          <p:nvPr/>
        </p:nvSpPr>
        <p:spPr bwMode="auto">
          <a:xfrm>
            <a:off x="2514600" y="5165725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8685" name="Text Box 25"/>
          <p:cNvSpPr txBox="1">
            <a:spLocks noChangeArrowheads="1"/>
          </p:cNvSpPr>
          <p:nvPr/>
        </p:nvSpPr>
        <p:spPr bwMode="auto">
          <a:xfrm>
            <a:off x="2438400" y="3732213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786459" name="Text Box 27"/>
          <p:cNvSpPr txBox="1">
            <a:spLocks noChangeArrowheads="1"/>
          </p:cNvSpPr>
          <p:nvPr/>
        </p:nvSpPr>
        <p:spPr bwMode="auto">
          <a:xfrm>
            <a:off x="2514600" y="5165725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8687" name="Text Box 28"/>
          <p:cNvSpPr txBox="1">
            <a:spLocks noChangeArrowheads="1"/>
          </p:cNvSpPr>
          <p:nvPr/>
        </p:nvSpPr>
        <p:spPr bwMode="auto">
          <a:xfrm>
            <a:off x="2514600" y="5165725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8688" name="Text Box 29"/>
          <p:cNvSpPr txBox="1">
            <a:spLocks noChangeArrowheads="1"/>
          </p:cNvSpPr>
          <p:nvPr/>
        </p:nvSpPr>
        <p:spPr bwMode="auto">
          <a:xfrm>
            <a:off x="5105400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28689" name="Text Box 30"/>
          <p:cNvSpPr txBox="1">
            <a:spLocks noChangeArrowheads="1"/>
          </p:cNvSpPr>
          <p:nvPr/>
        </p:nvSpPr>
        <p:spPr bwMode="auto">
          <a:xfrm>
            <a:off x="3395663" y="2743200"/>
            <a:ext cx="45720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/>
              <a:t>B</a:t>
            </a:r>
          </a:p>
        </p:txBody>
      </p:sp>
      <p:sp>
        <p:nvSpPr>
          <p:cNvPr id="786463" name="Freeform 31"/>
          <p:cNvSpPr>
            <a:spLocks/>
          </p:cNvSpPr>
          <p:nvPr/>
        </p:nvSpPr>
        <p:spPr bwMode="auto">
          <a:xfrm>
            <a:off x="2819400" y="3721100"/>
            <a:ext cx="914400" cy="165100"/>
          </a:xfrm>
          <a:custGeom>
            <a:avLst/>
            <a:gdLst>
              <a:gd name="T0" fmla="*/ 0 w 576"/>
              <a:gd name="T1" fmla="*/ 2147483646 h 104"/>
              <a:gd name="T2" fmla="*/ 2147483646 w 576"/>
              <a:gd name="T3" fmla="*/ 2147483646 h 104"/>
              <a:gd name="T4" fmla="*/ 2147483646 w 576"/>
              <a:gd name="T5" fmla="*/ 2147483646 h 104"/>
              <a:gd name="T6" fmla="*/ 0 60000 65536"/>
              <a:gd name="T7" fmla="*/ 0 60000 65536"/>
              <a:gd name="T8" fmla="*/ 0 60000 65536"/>
              <a:gd name="T9" fmla="*/ 0 w 576"/>
              <a:gd name="T10" fmla="*/ 0 h 104"/>
              <a:gd name="T11" fmla="*/ 576 w 576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04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6464" name="Freeform 32"/>
          <p:cNvSpPr>
            <a:spLocks/>
          </p:cNvSpPr>
          <p:nvPr/>
        </p:nvSpPr>
        <p:spPr bwMode="auto">
          <a:xfrm>
            <a:off x="2805113" y="3490913"/>
            <a:ext cx="2438400" cy="381000"/>
          </a:xfrm>
          <a:custGeom>
            <a:avLst/>
            <a:gdLst>
              <a:gd name="T0" fmla="*/ 0 w 576"/>
              <a:gd name="T1" fmla="*/ 2147483646 h 104"/>
              <a:gd name="T2" fmla="*/ 2147483646 w 576"/>
              <a:gd name="T3" fmla="*/ 2147483646 h 104"/>
              <a:gd name="T4" fmla="*/ 2147483646 w 576"/>
              <a:gd name="T5" fmla="*/ 2147483646 h 104"/>
              <a:gd name="T6" fmla="*/ 0 60000 65536"/>
              <a:gd name="T7" fmla="*/ 0 60000 65536"/>
              <a:gd name="T8" fmla="*/ 0 60000 65536"/>
              <a:gd name="T9" fmla="*/ 0 w 576"/>
              <a:gd name="T10" fmla="*/ 0 h 104"/>
              <a:gd name="T11" fmla="*/ 576 w 576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04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6465" name="Freeform 33"/>
          <p:cNvSpPr>
            <a:spLocks/>
          </p:cNvSpPr>
          <p:nvPr/>
        </p:nvSpPr>
        <p:spPr bwMode="auto">
          <a:xfrm>
            <a:off x="2833688" y="5168900"/>
            <a:ext cx="914400" cy="165100"/>
          </a:xfrm>
          <a:custGeom>
            <a:avLst/>
            <a:gdLst>
              <a:gd name="T0" fmla="*/ 0 w 576"/>
              <a:gd name="T1" fmla="*/ 2147483646 h 104"/>
              <a:gd name="T2" fmla="*/ 2147483646 w 576"/>
              <a:gd name="T3" fmla="*/ 2147483646 h 104"/>
              <a:gd name="T4" fmla="*/ 2147483646 w 576"/>
              <a:gd name="T5" fmla="*/ 2147483646 h 104"/>
              <a:gd name="T6" fmla="*/ 0 60000 65536"/>
              <a:gd name="T7" fmla="*/ 0 60000 65536"/>
              <a:gd name="T8" fmla="*/ 0 60000 65536"/>
              <a:gd name="T9" fmla="*/ 0 w 576"/>
              <a:gd name="T10" fmla="*/ 0 h 104"/>
              <a:gd name="T11" fmla="*/ 576 w 576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04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6466" name="Freeform 34"/>
          <p:cNvSpPr>
            <a:spLocks/>
          </p:cNvSpPr>
          <p:nvPr/>
        </p:nvSpPr>
        <p:spPr bwMode="auto">
          <a:xfrm>
            <a:off x="2819400" y="4938713"/>
            <a:ext cx="2438400" cy="381000"/>
          </a:xfrm>
          <a:custGeom>
            <a:avLst/>
            <a:gdLst>
              <a:gd name="T0" fmla="*/ 0 w 576"/>
              <a:gd name="T1" fmla="*/ 2147483646 h 104"/>
              <a:gd name="T2" fmla="*/ 2147483646 w 576"/>
              <a:gd name="T3" fmla="*/ 2147483646 h 104"/>
              <a:gd name="T4" fmla="*/ 2147483646 w 576"/>
              <a:gd name="T5" fmla="*/ 2147483646 h 104"/>
              <a:gd name="T6" fmla="*/ 0 60000 65536"/>
              <a:gd name="T7" fmla="*/ 0 60000 65536"/>
              <a:gd name="T8" fmla="*/ 0 60000 65536"/>
              <a:gd name="T9" fmla="*/ 0 w 576"/>
              <a:gd name="T10" fmla="*/ 0 h 104"/>
              <a:gd name="T11" fmla="*/ 576 w 576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04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115 L 0.11667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6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6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6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092 L 0.275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86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6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6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115 L 0.11667 -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86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6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6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4624E-7 L 0.275 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86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54" grpId="0" animBg="1"/>
      <p:bldP spid="786455" grpId="0" animBg="1"/>
      <p:bldP spid="786456" grpId="0" animBg="1"/>
      <p:bldP spid="786459" grpId="0" animBg="1"/>
      <p:bldP spid="786463" grpId="0" animBg="1"/>
      <p:bldP spid="786464" grpId="0" animBg="1"/>
      <p:bldP spid="786465" grpId="0" animBg="1"/>
      <p:bldP spid="7864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ciHered_Gpigs_sx666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4330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chemeClr val="tx2"/>
                </a:solidFill>
                <a:latin typeface="Tahoma" panose="020B0604030504040204" pitchFamily="34" charset="0"/>
              </a:rPr>
              <a:t>The result?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304800" y="1143000"/>
            <a:ext cx="861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500">
                <a:latin typeface="Tahoma" panose="020B0604030504040204" pitchFamily="34" charset="0"/>
              </a:rPr>
              <a:t>All 4 possible offspring will be heterozygous and have one dominant allele for black fur and 1 recessive allele for white fur. </a:t>
            </a:r>
            <a:endParaRPr lang="en-US" altLang="en-US" sz="2500" i="1">
              <a:latin typeface="Tahoma" panose="020B0604030504040204" pitchFamily="34" charset="0"/>
            </a:endParaRPr>
          </a:p>
        </p:txBody>
      </p:sp>
      <p:sp>
        <p:nvSpPr>
          <p:cNvPr id="790542" name="Text Box 14"/>
          <p:cNvSpPr txBox="1">
            <a:spLocks noChangeArrowheads="1"/>
          </p:cNvSpPr>
          <p:nvPr/>
        </p:nvSpPr>
        <p:spPr bwMode="auto">
          <a:xfrm>
            <a:off x="5410200" y="2667000"/>
            <a:ext cx="33528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latin typeface="Tahoma" panose="020B0604030504040204" pitchFamily="34" charset="0"/>
              </a:rPr>
              <a:t>All the guinea pigs will have the heterozygous black fur phenotype; and Bb genotype.  The probability of black offspring is 100%.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685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 Review of Mendel’s Peas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73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95DA4A-FEC0-41A4-8D8A-651E210082A5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3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52901"/>
            <a:ext cx="5181600" cy="549549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724C26"/>
                </a:solidFill>
              </a:rPr>
              <a:t>Studied the </a:t>
            </a:r>
            <a:r>
              <a:rPr lang="en-US" sz="2800" dirty="0">
                <a:solidFill>
                  <a:schemeClr val="hlink"/>
                </a:solidFill>
              </a:rPr>
              <a:t>inheritance</a:t>
            </a:r>
            <a:r>
              <a:rPr lang="en-US" sz="2800" dirty="0">
                <a:solidFill>
                  <a:srgbClr val="724C26"/>
                </a:solidFill>
              </a:rPr>
              <a:t> of traits in </a:t>
            </a:r>
            <a:r>
              <a:rPr lang="en-US" sz="2800" dirty="0">
                <a:solidFill>
                  <a:srgbClr val="42BD39"/>
                </a:solidFill>
              </a:rPr>
              <a:t>pea</a:t>
            </a:r>
            <a:r>
              <a:rPr lang="en-US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plants. </a:t>
            </a:r>
            <a:endParaRPr lang="en-US" sz="2800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90000"/>
              </a:lnSpc>
              <a:buSzTx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724C26"/>
                </a:solidFill>
              </a:rPr>
              <a:t>Why peas?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724C26"/>
                </a:solidFill>
              </a:rPr>
              <a:t>º Monks raised 22 varieties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724C26"/>
                </a:solidFill>
              </a:rPr>
              <a:t>º </a:t>
            </a:r>
            <a:r>
              <a:rPr lang="en-US" sz="2800" dirty="0" smtClean="0">
                <a:solidFill>
                  <a:srgbClr val="663300"/>
                </a:solidFill>
              </a:rPr>
              <a:t>Lots can be grown in a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rgbClr val="663300"/>
                </a:solidFill>
              </a:rPr>
              <a:t> </a:t>
            </a:r>
            <a:r>
              <a:rPr lang="en-US" sz="2800" dirty="0" smtClean="0">
                <a:solidFill>
                  <a:srgbClr val="663300"/>
                </a:solidFill>
              </a:rPr>
              <a:t>  small area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663300"/>
                </a:solidFill>
              </a:rPr>
              <a:t>º Produce a variety of   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663300"/>
                </a:solidFill>
              </a:rPr>
              <a:t>   different traits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663300"/>
                </a:solidFill>
              </a:rPr>
              <a:t>º Grow quickly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663300"/>
                </a:solidFill>
              </a:rPr>
              <a:t>º Produce lots of offspring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663300"/>
                </a:solidFill>
              </a:rPr>
              <a:t>º And they could use his 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rgbClr val="663300"/>
                </a:solidFill>
              </a:rPr>
              <a:t> </a:t>
            </a:r>
            <a:r>
              <a:rPr lang="en-US" sz="2800" dirty="0" smtClean="0">
                <a:solidFill>
                  <a:srgbClr val="663300"/>
                </a:solidFill>
              </a:rPr>
              <a:t> research subjects since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rgbClr val="663300"/>
                </a:solidFill>
              </a:rPr>
              <a:t> </a:t>
            </a:r>
            <a:r>
              <a:rPr lang="en-US" sz="2800" dirty="0" smtClean="0">
                <a:solidFill>
                  <a:srgbClr val="663300"/>
                </a:solidFill>
              </a:rPr>
              <a:t> they are yummy! </a:t>
            </a:r>
          </a:p>
        </p:txBody>
      </p:sp>
      <p:pic>
        <p:nvPicPr>
          <p:cNvPr id="313352" name="pea.jpg">
            <a:hlinkClick r:id="" action="ppaction://media"/>
          </p:cNvPr>
          <p:cNvPicPr>
            <a:picLocks noGrp="1" noChangeAspect="1" noChangeArrowheads="1"/>
          </p:cNvPicPr>
          <p:nvPr>
            <p:ph type="clipArt"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6978" y="1600200"/>
            <a:ext cx="3208421" cy="3657600"/>
          </a:xfrm>
        </p:spPr>
      </p:pic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</a:t>
            </a:r>
            <a:r>
              <a:rPr lang="en-US" altLang="en-US" sz="9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cmassengale</a:t>
            </a:r>
            <a:endParaRPr lang="en-US" altLang="en-US" sz="9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512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1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1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1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13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3352"/>
                </p:tgtEl>
              </p:cMediaNode>
            </p:video>
          </p:childTnLst>
        </p:cTn>
      </p:par>
    </p:tnLst>
    <p:bldLst>
      <p:bldP spid="3133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99206A-9093-4D4F-93B9-47AACB5AA409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4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1028700"/>
            <a:ext cx="7086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724C26"/>
                </a:solidFill>
              </a:rPr>
              <a:t>Mendel’s Experimental Methods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187" y="1905000"/>
            <a:ext cx="5083628" cy="4648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 smtClean="0">
                <a:solidFill>
                  <a:srgbClr val="724C26"/>
                </a:solidFill>
              </a:rPr>
              <a:t>M</a:t>
            </a:r>
            <a:r>
              <a:rPr lang="en-US" dirty="0" smtClean="0">
                <a:solidFill>
                  <a:srgbClr val="663300"/>
                </a:solidFill>
              </a:rPr>
              <a:t>endel</a:t>
            </a:r>
            <a:r>
              <a:rPr lang="en-US" dirty="0" smtClean="0">
                <a:solidFill>
                  <a:srgbClr val="724C26"/>
                </a:solidFill>
              </a:rPr>
              <a:t> </a:t>
            </a:r>
            <a:r>
              <a:rPr lang="en-US" dirty="0" smtClean="0">
                <a:solidFill>
                  <a:srgbClr val="663300"/>
                </a:solidFill>
              </a:rPr>
              <a:t>hand-pollinated flowers using a paintbrush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663300"/>
                </a:solidFill>
              </a:rPr>
              <a:t>He could snip the stamens to prevent self-pollination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663300"/>
                </a:solidFill>
              </a:rPr>
              <a:t>Covered each flower with a cloth bag</a:t>
            </a:r>
          </a:p>
          <a:p>
            <a:pPr marL="0" indent="0" eaLnBrk="1" hangingPunct="1">
              <a:defRPr/>
            </a:pPr>
            <a:r>
              <a:rPr lang="en-US" dirty="0" smtClean="0">
                <a:solidFill>
                  <a:srgbClr val="663300"/>
                </a:solidFill>
              </a:rPr>
              <a:t>He traced traits through several generations</a:t>
            </a:r>
            <a:endParaRPr lang="en-US" sz="3200" dirty="0" smtClean="0">
              <a:solidFill>
                <a:srgbClr val="663300"/>
              </a:solidFill>
            </a:endParaRPr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sz="1400" smtClean="0"/>
              <a:t> </a:t>
            </a:r>
          </a:p>
        </p:txBody>
      </p:sp>
      <p:pic>
        <p:nvPicPr>
          <p:cNvPr id="21510" name="emasculation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5867400" y="2438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/>
          </a:p>
        </p:txBody>
      </p:sp>
      <p:pic>
        <p:nvPicPr>
          <p:cNvPr id="21512" name="emasculation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5" descr="emascul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r="13190"/>
          <a:stretch>
            <a:fillRect/>
          </a:stretch>
        </p:blipFill>
        <p:spPr bwMode="auto">
          <a:xfrm>
            <a:off x="5236028" y="1905000"/>
            <a:ext cx="367937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</a:t>
            </a:r>
            <a:r>
              <a:rPr lang="en-US" altLang="en-US" sz="9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cmassengale</a:t>
            </a:r>
            <a:endParaRPr lang="en-US" altLang="en-US" sz="9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utoUpdateAnimBg="0"/>
      <p:bldP spid="2396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8007C1-668A-49F0-98B0-F1D3B7FF24A4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5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22531" name="Picture 2" descr="FG1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3"/>
          <a:stretch>
            <a:fillRect/>
          </a:stretch>
        </p:blipFill>
        <p:spPr bwMode="auto">
          <a:xfrm>
            <a:off x="3128654" y="1295400"/>
            <a:ext cx="59880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2514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srgbClr val="663300"/>
                </a:solidFill>
                <a:latin typeface="+mn-lt"/>
              </a:rPr>
              <a:t>Mendel </a:t>
            </a:r>
            <a:r>
              <a:rPr lang="en-US" sz="2800" dirty="0" smtClean="0">
                <a:solidFill>
                  <a:srgbClr val="663300"/>
                </a:solidFill>
                <a:latin typeface="+mn-lt"/>
              </a:rPr>
              <a:t>also produced </a:t>
            </a:r>
            <a:r>
              <a:rPr lang="en-US" sz="2800" dirty="0">
                <a:solidFill>
                  <a:srgbClr val="663300"/>
                </a:solidFill>
                <a:latin typeface="+mn-lt"/>
              </a:rPr>
              <a:t>pure strains by allowing the plants to self-pollinate for several generations</a:t>
            </a:r>
          </a:p>
        </p:txBody>
      </p:sp>
      <p:sp>
        <p:nvSpPr>
          <p:cNvPr id="2253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97078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B6EC07-78CF-41B1-8C93-4D6340B2ABB1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6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24579" name="Picture 1026" descr="FG11_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31"/>
          <a:stretch>
            <a:fillRect/>
          </a:stretch>
        </p:blipFill>
        <p:spPr bwMode="auto">
          <a:xfrm>
            <a:off x="228600" y="669925"/>
            <a:ext cx="83820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264064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CF146A-9E10-4B43-88FD-5D783BEC6E49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7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25603" name="Picture 5" descr="FG11_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9" b="4622"/>
          <a:stretch>
            <a:fillRect/>
          </a:stretch>
        </p:blipFill>
        <p:spPr bwMode="auto">
          <a:xfrm>
            <a:off x="638033" y="588962"/>
            <a:ext cx="784860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638800" y="3733800"/>
            <a:ext cx="762000" cy="685800"/>
          </a:xfrm>
          <a:prstGeom prst="rect">
            <a:avLst/>
          </a:prstGeom>
          <a:solidFill>
            <a:srgbClr val="D1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charset="0"/>
              <a:ea typeface="ＭＳ Ｐゴシック" pitchFamily="-9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ＭＳ Ｐゴシック" pitchFamily="-9" charset="-128"/>
              </a:rPr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37826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4FF812-719A-468F-B4E2-5E8840700504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8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88421" name="Text Box 1029"/>
          <p:cNvSpPr txBox="1">
            <a:spLocks noChangeArrowheads="1"/>
          </p:cNvSpPr>
          <p:nvPr/>
        </p:nvSpPr>
        <p:spPr bwMode="auto">
          <a:xfrm>
            <a:off x="152400" y="496669"/>
            <a:ext cx="8632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C3300"/>
                </a:solidFill>
                <a:latin typeface="+mj-lt"/>
              </a:rPr>
              <a:t>Mendel’s Experimental Results</a:t>
            </a:r>
          </a:p>
        </p:txBody>
      </p:sp>
      <p:sp>
        <p:nvSpPr>
          <p:cNvPr id="2663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0" y="1466450"/>
            <a:ext cx="8881200" cy="39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23D04B-AD4F-433B-A12D-4BCB8F9C441F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 eaLnBrk="1" hangingPunct="1"/>
              <a:t>9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274435" name="Picture 3" descr="mendelian_p_f1_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059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199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228600" y="4191000"/>
            <a:ext cx="228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  <a:t>Cross 2 Pure Plants</a:t>
            </a:r>
            <a:b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omic Sans MS" pitchFamily="66" charset="0"/>
              </a:rPr>
              <a:t>TT x </a:t>
            </a:r>
            <a:r>
              <a:rPr lang="en-US" sz="2800" b="1" dirty="0" err="1">
                <a:solidFill>
                  <a:schemeClr val="accent1"/>
                </a:solidFill>
                <a:latin typeface="Comic Sans MS" pitchFamily="66" charset="0"/>
              </a:rPr>
              <a:t>tt</a:t>
            </a:r>
            <a:endParaRPr lang="en-US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2971800" y="4206038"/>
            <a:ext cx="22860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  <a:t>Results in all Hybrids</a:t>
            </a:r>
            <a:b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omic Sans MS" pitchFamily="66" charset="0"/>
              </a:rPr>
              <a:t>Tt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1965325" y="54975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4953000" y="4267200"/>
            <a:ext cx="3962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  <a:t>Cross 2 Hybrids</a:t>
            </a:r>
            <a:b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  <a:t>get</a:t>
            </a:r>
            <a:b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rgbClr val="CC3300"/>
                </a:solidFill>
                <a:latin typeface="Comic Sans MS" pitchFamily="66" charset="0"/>
              </a:rPr>
              <a:t>3 Tall &amp; 1 Short</a:t>
            </a:r>
            <a:r>
              <a:rPr lang="en-US" sz="2800" b="1" dirty="0">
                <a:solidFill>
                  <a:schemeClr val="hlink"/>
                </a:solidFill>
                <a:latin typeface="Comic Sans MS" pitchFamily="66" charset="0"/>
              </a:rPr>
              <a:t/>
            </a:r>
            <a:br>
              <a:rPr lang="en-US" sz="2800" b="1" dirty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chemeClr val="hlink"/>
                </a:solidFill>
                <a:latin typeface="Comic Sans MS" pitchFamily="66" charset="0"/>
              </a:rPr>
              <a:t>TT, Tt, </a:t>
            </a:r>
            <a:r>
              <a:rPr lang="en-US" sz="2800" b="1" dirty="0" err="1">
                <a:solidFill>
                  <a:schemeClr val="hlink"/>
                </a:solidFill>
                <a:latin typeface="Comic Sans MS" pitchFamily="66" charset="0"/>
              </a:rPr>
              <a:t>tt</a:t>
            </a:r>
            <a:endParaRPr lang="en-US" sz="2800" b="1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9706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1068133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7" grpId="0" autoUpdateAnimBg="0"/>
      <p:bldP spid="274439" grpId="0" autoUpdateAnimBg="0"/>
      <p:bldP spid="274443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5A31"/>
      </a:dk2>
      <a:lt2>
        <a:srgbClr val="333333"/>
      </a:lt2>
      <a:accent1>
        <a:srgbClr val="E3CE10"/>
      </a:accent1>
      <a:accent2>
        <a:srgbClr val="B40606"/>
      </a:accent2>
      <a:accent3>
        <a:srgbClr val="FFFFFF"/>
      </a:accent3>
      <a:accent4>
        <a:srgbClr val="000000"/>
      </a:accent4>
      <a:accent5>
        <a:srgbClr val="EFE3AA"/>
      </a:accent5>
      <a:accent6>
        <a:srgbClr val="A30505"/>
      </a:accent6>
      <a:hlink>
        <a:srgbClr val="77BE38"/>
      </a:hlink>
      <a:folHlink>
        <a:srgbClr val="008F4F"/>
      </a:folHlink>
    </a:clrScheme>
    <a:fontScheme name="Blank Presentatio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5A31"/>
        </a:dk2>
        <a:lt2>
          <a:srgbClr val="333333"/>
        </a:lt2>
        <a:accent1>
          <a:srgbClr val="E3CE10"/>
        </a:accent1>
        <a:accent2>
          <a:srgbClr val="B40606"/>
        </a:accent2>
        <a:accent3>
          <a:srgbClr val="FFFFFF"/>
        </a:accent3>
        <a:accent4>
          <a:srgbClr val="000000"/>
        </a:accent4>
        <a:accent5>
          <a:srgbClr val="EFE3AA"/>
        </a:accent5>
        <a:accent6>
          <a:srgbClr val="A30505"/>
        </a:accent6>
        <a:hlink>
          <a:srgbClr val="8A7CA7"/>
        </a:hlink>
        <a:folHlink>
          <a:srgbClr val="645A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14783</TotalTime>
  <Words>850</Words>
  <Application>Microsoft Office PowerPoint</Application>
  <PresentationFormat>On-screen Show (4:3)</PresentationFormat>
  <Paragraphs>176</Paragraphs>
  <Slides>27</Slides>
  <Notes>20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16</vt:i4>
      </vt:variant>
    </vt:vector>
  </HeadingPairs>
  <TitlesOfParts>
    <vt:vector size="51" baseType="lpstr">
      <vt:lpstr>ＭＳ Ｐゴシック</vt:lpstr>
      <vt:lpstr>Arial</vt:lpstr>
      <vt:lpstr>Comic Sans MS</vt:lpstr>
      <vt:lpstr>Eras Bold ITC</vt:lpstr>
      <vt:lpstr>Tahoma</vt:lpstr>
      <vt:lpstr>Times New Roman</vt:lpstr>
      <vt:lpstr>Wingdings</vt:lpstr>
      <vt:lpstr>Blank Presentation</vt:lpstr>
      <vt:lpstr>           Mendelian                  Genetics -                   Probability and             Heredity     Punnett Squares Part 1</vt:lpstr>
      <vt:lpstr>Gregor Mendel</vt:lpstr>
      <vt:lpstr>PowerPoint Presentation</vt:lpstr>
      <vt:lpstr>Mendel’s Experimental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Father of 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Review of Mendel’s Peas</vt:lpstr>
      <vt:lpstr>GO</vt:lpstr>
      <vt:lpstr>Mendel</vt:lpstr>
      <vt:lpstr>Probability</vt:lpstr>
      <vt:lpstr>TheCell</vt:lpstr>
      <vt:lpstr>DNA</vt:lpstr>
      <vt:lpstr>Mendel-TRS</vt:lpstr>
      <vt:lpstr>Probability-Math</vt:lpstr>
      <vt:lpstr>Probability-TRS</vt:lpstr>
      <vt:lpstr>Probability-SciLinks</vt:lpstr>
      <vt:lpstr>TheCell-Video</vt:lpstr>
      <vt:lpstr>TheCell-TRS</vt:lpstr>
      <vt:lpstr>TheCell-SciLinks</vt:lpstr>
      <vt:lpstr>DNA-Video</vt:lpstr>
      <vt:lpstr>DNA-ActiveArt</vt:lpstr>
      <vt:lpstr>DNA-TRS</vt:lpstr>
      <vt:lpstr>Mendel-PHSDSL</vt:lpstr>
    </vt:vector>
  </TitlesOfParts>
  <Manager/>
  <Company>Purple MultiMedia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Things</dc:title>
  <dc:subject/>
  <dc:creator>tbrannon</dc:creator>
  <cp:keywords/>
  <dc:description/>
  <cp:lastModifiedBy>ckanning</cp:lastModifiedBy>
  <cp:revision>1014</cp:revision>
  <cp:lastPrinted>2017-01-11T14:24:15Z</cp:lastPrinted>
  <dcterms:created xsi:type="dcterms:W3CDTF">2004-09-21T20:41:12Z</dcterms:created>
  <dcterms:modified xsi:type="dcterms:W3CDTF">2018-01-09T21:18:57Z</dcterms:modified>
  <cp:category/>
</cp:coreProperties>
</file>