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7"/>
  </p:handoutMasterIdLst>
  <p:sldIdLst>
    <p:sldId id="257" r:id="rId2"/>
    <p:sldId id="272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3" r:id="rId1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7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541" y="0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r">
              <a:defRPr sz="1200"/>
            </a:lvl1pPr>
          </a:lstStyle>
          <a:p>
            <a:fld id="{C07D78CD-0F78-4F1E-ADB8-3F1D4991F4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541" y="8818595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r">
              <a:defRPr sz="1200"/>
            </a:lvl1pPr>
          </a:lstStyle>
          <a:p>
            <a:fld id="{0365463F-9AAC-44C2-A091-A8FD579D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5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96F5-3D8C-4BB6-89A7-0FFD52E5D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367E-0E64-4FDE-9C08-88E37A432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85E1-DCCB-412C-B510-1CB35BC67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CDC6-3C8C-4749-B719-FF2F87449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6B82-2033-4A35-981E-F3613807A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1EDA-53AC-4785-B3B0-6061D14B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978A-B0A8-4447-A059-DBD49EFE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8F6E-E956-42B9-88AE-5DD90EB14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43C7-89C1-4D5F-AA9D-8833691FF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7B57-3382-4930-9D60-96A3AD8BF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257-9169-4003-8C92-61FC612D6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5D93-A007-4C45-87C2-99C0DE99C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7E37-28CC-4857-BA57-6A3995AA1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Cj04321190000[1]"/>
          <p:cNvPicPr>
            <a:picLocks noChangeAspect="1" noChangeArrowheads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925318-9251-403E-8335-C19BAA17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accent2"/>
                </a:solidFill>
              </a:rPr>
              <a:t>Characteristics of Absolute Rulers in Europe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458200" cy="274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2800" b="1" u="sng" dirty="0" smtClean="0"/>
              <a:t>Objective</a:t>
            </a:r>
            <a:r>
              <a:rPr lang="en-US" altLang="en-US" sz="2800" dirty="0" smtClean="0"/>
              <a:t>: Identify the "10 Characteristics of an Absolute Ruler in Europe“.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6. Maintain an Independent Source of Income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maintains their </a:t>
            </a:r>
            <a:r>
              <a:rPr lang="en-US" altLang="en-US" dirty="0" smtClean="0">
                <a:solidFill>
                  <a:schemeClr val="accent2"/>
                </a:solidFill>
              </a:rPr>
              <a:t>own source of income that they can spend on their own projects.  </a:t>
            </a:r>
          </a:p>
          <a:p>
            <a:pPr lvl="1" eaLnBrk="1" hangingPunct="1"/>
            <a:r>
              <a:rPr lang="en-US" altLang="en-US" dirty="0" smtClean="0"/>
              <a:t>This may be through private ownership of </a:t>
            </a:r>
            <a:r>
              <a:rPr lang="en-US" altLang="en-US" u="sng" dirty="0" smtClean="0">
                <a:solidFill>
                  <a:schemeClr val="accent2"/>
                </a:solidFill>
              </a:rPr>
              <a:t>land/investment, royal colonies, or royal taxation. </a:t>
            </a:r>
          </a:p>
        </p:txBody>
      </p:sp>
      <p:pic>
        <p:nvPicPr>
          <p:cNvPr id="11268" name="Picture 5" descr="MCj04322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971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Cj04363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21129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7. Develop Nationalism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attempts to increase a strong emotional attachment to the nation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positive imagery, national anthems, or military successes.</a:t>
            </a:r>
          </a:p>
        </p:txBody>
      </p:sp>
      <p:pic>
        <p:nvPicPr>
          <p:cNvPr id="12292" name="Picture 6" descr="spain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733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Pj04008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686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8. Inspire Loyalty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is able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convince the citizens to have a sense of loyalty to them.</a:t>
            </a:r>
          </a:p>
        </p:txBody>
      </p:sp>
      <p:pic>
        <p:nvPicPr>
          <p:cNvPr id="13316" name="Picture 8" descr="bourbon-dynasty-louis-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476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1761019035_ee2a0ac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2606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enry_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26536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9. Use the Power of the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An absolute monarch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uses police forces, military forces and the court systems </a:t>
            </a:r>
            <a:r>
              <a:rPr lang="en-US" altLang="en-US" sz="2800" dirty="0" smtClean="0"/>
              <a:t>to their advantage and to achieve their goals.</a:t>
            </a:r>
          </a:p>
        </p:txBody>
      </p:sp>
      <p:pic>
        <p:nvPicPr>
          <p:cNvPr id="14341" name="Picture 4" descr="s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10. Establish a Sense of Purpose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absolute monarch creates a sense of purpose within their nation.  </a:t>
            </a:r>
          </a:p>
          <a:p>
            <a:pPr lvl="1" eaLnBrk="1" hangingPunct="1"/>
            <a:r>
              <a:rPr lang="en-US" altLang="en-US" dirty="0" smtClean="0"/>
              <a:t>Examples might be </a:t>
            </a:r>
            <a:r>
              <a:rPr lang="en-US" altLang="en-US" u="sng" dirty="0" smtClean="0">
                <a:solidFill>
                  <a:schemeClr val="accent2"/>
                </a:solidFill>
              </a:rPr>
              <a:t>religious defense, expansion, or creating a trade network.</a:t>
            </a:r>
          </a:p>
        </p:txBody>
      </p:sp>
      <p:pic>
        <p:nvPicPr>
          <p:cNvPr id="15364" name="Picture 4" descr="_41141859_crus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3276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rus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64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 Characteristics </a:t>
            </a:r>
            <a:r>
              <a:rPr lang="en-US" altLang="en-US" dirty="0" smtClean="0"/>
              <a:t>Crown Assignment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demonstrate your understanding of the 10 characteristics of absolute monarchs, create </a:t>
            </a:r>
            <a:r>
              <a:rPr lang="en-US" altLang="en-US" dirty="0" smtClean="0"/>
              <a:t>a crown that </a:t>
            </a:r>
            <a:r>
              <a:rPr lang="en-US" altLang="en-US" dirty="0" smtClean="0"/>
              <a:t>includes:</a:t>
            </a:r>
          </a:p>
          <a:p>
            <a:pPr lvl="1" eaLnBrk="1" hangingPunct="1"/>
            <a:r>
              <a:rPr lang="en-US" altLang="en-US" dirty="0" smtClean="0"/>
              <a:t>The word “absolute monarch” and definition </a:t>
            </a:r>
            <a:r>
              <a:rPr lang="en-US" altLang="en-US" dirty="0" smtClean="0"/>
              <a:t>somewhere on your crown</a:t>
            </a:r>
          </a:p>
          <a:p>
            <a:pPr lvl="1" eaLnBrk="1" hangingPunct="1"/>
            <a:r>
              <a:rPr lang="en-US" altLang="en-US" dirty="0" smtClean="0"/>
              <a:t>Your name as “King ___” or “Queen ____”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All TEN characteristics surrounding the definition  </a:t>
            </a:r>
          </a:p>
          <a:p>
            <a:pPr lvl="1" eaLnBrk="1" hangingPunct="1"/>
            <a:r>
              <a:rPr lang="en-US" altLang="en-US" dirty="0" smtClean="0"/>
              <a:t>Visual picture for each characteristic </a:t>
            </a:r>
          </a:p>
          <a:p>
            <a:pPr lvl="1" eaLnBrk="1" hangingPunct="1"/>
            <a:r>
              <a:rPr lang="en-US" altLang="en-US" dirty="0" smtClean="0"/>
              <a:t>Add COLOR! </a:t>
            </a:r>
          </a:p>
          <a:p>
            <a:pPr lvl="1" eaLnBrk="1" hangingPunct="1"/>
            <a:r>
              <a:rPr lang="en-US" altLang="en-US" dirty="0" smtClean="0"/>
              <a:t>Finish for homework if not completed in class! </a:t>
            </a:r>
          </a:p>
          <a:p>
            <a:pPr lvl="1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676400"/>
          </a:xfrm>
        </p:spPr>
        <p:txBody>
          <a:bodyPr/>
          <a:lstStyle/>
          <a:p>
            <a:pPr eaLnBrk="1" hangingPunct="1"/>
            <a:r>
              <a:rPr lang="en-US" altLang="en-US" sz="5500" u="none" dirty="0" smtClean="0"/>
              <a:t>The Age of Absolutism</a:t>
            </a:r>
            <a:r>
              <a:rPr lang="en-US" altLang="en-US" sz="5500" b="0" u="none" dirty="0" smtClean="0"/>
              <a:t/>
            </a:r>
            <a:br>
              <a:rPr lang="en-US" altLang="en-US" sz="5500" b="0" u="none" dirty="0" smtClean="0"/>
            </a:br>
            <a:r>
              <a:rPr lang="en-US" altLang="en-US" sz="2400" b="0" u="none" dirty="0" smtClean="0">
                <a:solidFill>
                  <a:schemeClr val="accent2"/>
                </a:solidFill>
              </a:rPr>
              <a:t>*Write down what is in blue on the right-side of entry #2*</a:t>
            </a:r>
            <a:endParaRPr lang="en-US" altLang="en-US" sz="3000" b="0" u="none" dirty="0" smtClean="0">
              <a:solidFill>
                <a:schemeClr val="accent2"/>
              </a:solidFill>
            </a:endParaRPr>
          </a:p>
        </p:txBody>
      </p:sp>
      <p:pic>
        <p:nvPicPr>
          <p:cNvPr id="3075" name="Picture 3" descr="absolut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9814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rown%2520jew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808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an Absolute Monarchy?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</a:t>
            </a:r>
            <a:r>
              <a:rPr lang="en-US" altLang="en-US" b="1" u="sng" dirty="0" smtClean="0"/>
              <a:t>Absolute Monarchy</a:t>
            </a:r>
            <a:r>
              <a:rPr lang="en-US" altLang="en-US" dirty="0" smtClean="0"/>
              <a:t> is a system of government in which the power of the government is held by one hereditary figure.</a:t>
            </a:r>
          </a:p>
          <a:p>
            <a:pPr lvl="1" eaLnBrk="1" hangingPunct="1"/>
            <a:r>
              <a:rPr lang="en-US" altLang="en-US" dirty="0" smtClean="0"/>
              <a:t>In other words, </a:t>
            </a:r>
            <a:r>
              <a:rPr lang="en-US" altLang="en-US" u="sng" dirty="0" smtClean="0">
                <a:solidFill>
                  <a:schemeClr val="accent2"/>
                </a:solidFill>
              </a:rPr>
              <a:t>a king or queen with unlimited power within their nation.</a:t>
            </a:r>
          </a:p>
        </p:txBody>
      </p:sp>
      <p:pic>
        <p:nvPicPr>
          <p:cNvPr id="4100" name="Picture 4" descr="BD1088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1774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Ten Characteristics of an Absolute Monarch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Protect and Expand the State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Maintain Public Order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Win the Support of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Control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Promote Economic Growth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Maintain an Independent Source of Revenue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Develop Nationalism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Inspire Loyalty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Use the Power of the Law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Establish a Sense of Purpose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4000" smtClean="0"/>
              <a:t>Protect and Expand the State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takes steps to defend</a:t>
            </a:r>
            <a:r>
              <a:rPr lang="en-US" altLang="en-US" u="sng" dirty="0" smtClean="0">
                <a:solidFill>
                  <a:schemeClr val="accent2"/>
                </a:solidFill>
              </a:rPr>
              <a:t> their kingdom by creating an army that answers to them</a:t>
            </a:r>
            <a:r>
              <a:rPr lang="en-US" altLang="en-US" u="sng" dirty="0" smtClean="0"/>
              <a:t>.</a:t>
            </a:r>
          </a:p>
          <a:p>
            <a:pPr eaLnBrk="1" hangingPunct="1"/>
            <a:r>
              <a:rPr lang="en-US" altLang="en-US" dirty="0" smtClean="0"/>
              <a:t>They also seek to expand their kingdom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conquest, colonization, or by extending their influence.</a:t>
            </a:r>
          </a:p>
        </p:txBody>
      </p:sp>
      <p:pic>
        <p:nvPicPr>
          <p:cNvPr id="6148" name="Picture 5" descr="europe_95b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7438" y="1600200"/>
            <a:ext cx="3540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Maintain Public Order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attempts to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avoid uprisings and rebellions by force or by compromising with their citizens. </a:t>
            </a:r>
          </a:p>
        </p:txBody>
      </p:sp>
      <p:pic>
        <p:nvPicPr>
          <p:cNvPr id="7172" name="Picture 8" descr="French%2520Revolution%252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2313"/>
            <a:ext cx="4038600" cy="374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Win Support of the Nobility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must find a way to gain the trust and support of the noble families.  </a:t>
            </a:r>
          </a:p>
          <a:p>
            <a:pPr lvl="1" eaLnBrk="1" hangingPunct="1"/>
            <a:r>
              <a:rPr lang="en-US" altLang="en-US" dirty="0" smtClean="0"/>
              <a:t>The monarch tries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limit the power of the nobles in order to increase their own power</a:t>
            </a:r>
            <a:r>
              <a:rPr lang="en-US" altLang="en-US" dirty="0" smtClean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486400" y="4191000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Control the Nobility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uses multiple means to control the nobility.  </a:t>
            </a:r>
          </a:p>
          <a:p>
            <a:pPr lvl="1" eaLnBrk="1" hangingPunct="1"/>
            <a:r>
              <a:rPr lang="en-US" altLang="en-US" sz="2400" dirty="0" smtClean="0"/>
              <a:t>This may include 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bribing them or keeping them nearby to watch them.</a:t>
            </a:r>
          </a:p>
          <a:p>
            <a:pPr lvl="2" eaLnBrk="1" hangingPunct="1"/>
            <a:r>
              <a:rPr lang="en-US" altLang="en-US" sz="2000" dirty="0" smtClean="0"/>
              <a:t>Many lived in the royal palace along with the royal family!</a:t>
            </a:r>
          </a:p>
        </p:txBody>
      </p:sp>
      <p:pic>
        <p:nvPicPr>
          <p:cNvPr id="9220" name="Picture 6" descr="versailles-palace%2520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7013"/>
            <a:ext cx="40767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Promote Economic Growth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uses economic principles to increase the nation’s wealth.</a:t>
            </a:r>
          </a:p>
          <a:p>
            <a:pPr lvl="1" eaLnBrk="1" hangingPunct="1"/>
            <a:r>
              <a:rPr lang="en-US" altLang="en-US" dirty="0" smtClean="0"/>
              <a:t>This may include trade, colonial expansion, or </a:t>
            </a:r>
            <a:r>
              <a:rPr lang="en-US" altLang="en-US" u="sng" dirty="0" smtClean="0">
                <a:solidFill>
                  <a:schemeClr val="accent2"/>
                </a:solidFill>
              </a:rPr>
              <a:t>investments in technology or education within their own country.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943600" y="4419600"/>
            <a:ext cx="13049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521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Characteristics of Absolute Rulers in Europe</vt:lpstr>
      <vt:lpstr>The Age of Absolutism *Write down what is in blue on the right-side of entry #2*</vt:lpstr>
      <vt:lpstr>What is an Absolute Monarchy?</vt:lpstr>
      <vt:lpstr>The Ten Characteristics of an Absolute Monarch</vt:lpstr>
      <vt:lpstr>Protect and Expand the State</vt:lpstr>
      <vt:lpstr>2. Maintain Public Order</vt:lpstr>
      <vt:lpstr>3. Win Support of the Nobility</vt:lpstr>
      <vt:lpstr>4. Control the Nobility</vt:lpstr>
      <vt:lpstr>5. Promote Economic Growth</vt:lpstr>
      <vt:lpstr>6. Maintain an Independent Source of Income</vt:lpstr>
      <vt:lpstr>7. Develop Nationalism </vt:lpstr>
      <vt:lpstr>8. Inspire Loyalty </vt:lpstr>
      <vt:lpstr>9. Use the Power of the Law</vt:lpstr>
      <vt:lpstr>10. Establish a Sense of Purpose</vt:lpstr>
      <vt:lpstr>10 Characteristics Crown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Absolutism</dc:title>
  <dc:creator>Amie</dc:creator>
  <cp:lastModifiedBy>Leslie Sniegowski</cp:lastModifiedBy>
  <cp:revision>36</cp:revision>
  <dcterms:created xsi:type="dcterms:W3CDTF">2008-02-01T18:43:02Z</dcterms:created>
  <dcterms:modified xsi:type="dcterms:W3CDTF">2016-10-26T01:15:33Z</dcterms:modified>
</cp:coreProperties>
</file>