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90" r:id="rId2"/>
    <p:sldId id="256" r:id="rId3"/>
    <p:sldId id="274" r:id="rId4"/>
    <p:sldId id="289" r:id="rId5"/>
    <p:sldId id="287" r:id="rId6"/>
    <p:sldId id="259" r:id="rId7"/>
    <p:sldId id="257" r:id="rId8"/>
    <p:sldId id="260" r:id="rId9"/>
    <p:sldId id="261" r:id="rId10"/>
    <p:sldId id="278" r:id="rId11"/>
    <p:sldId id="281" r:id="rId12"/>
    <p:sldId id="279" r:id="rId13"/>
    <p:sldId id="275" r:id="rId14"/>
    <p:sldId id="276" r:id="rId15"/>
    <p:sldId id="280" r:id="rId16"/>
    <p:sldId id="265" r:id="rId17"/>
    <p:sldId id="277" r:id="rId18"/>
    <p:sldId id="282" r:id="rId19"/>
    <p:sldId id="264" r:id="rId20"/>
    <p:sldId id="266" r:id="rId21"/>
    <p:sldId id="267" r:id="rId22"/>
    <p:sldId id="268" r:id="rId23"/>
    <p:sldId id="269" r:id="rId24"/>
    <p:sldId id="262" r:id="rId25"/>
    <p:sldId id="270" r:id="rId26"/>
    <p:sldId id="271" r:id="rId27"/>
    <p:sldId id="272" r:id="rId28"/>
    <p:sldId id="285" r:id="rId29"/>
    <p:sldId id="286" r:id="rId30"/>
    <p:sldId id="27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202"/>
    <a:srgbClr val="03C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0" autoAdjust="0"/>
    <p:restoredTop sz="94660"/>
  </p:normalViewPr>
  <p:slideViewPr>
    <p:cSldViewPr>
      <p:cViewPr varScale="1">
        <p:scale>
          <a:sx n="70" d="100"/>
          <a:sy n="70" d="100"/>
        </p:scale>
        <p:origin x="3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1" tIns="46586" rIns="93171" bIns="46586" rtlCol="0"/>
          <a:lstStyle>
            <a:lvl1pPr algn="r">
              <a:defRPr sz="1200"/>
            </a:lvl1pPr>
          </a:lstStyle>
          <a:p>
            <a:fld id="{9AEB9E06-DCA2-4576-AFFE-C2FD4F8AD965}" type="datetimeFigureOut">
              <a:rPr lang="en-US" smtClean="0"/>
              <a:pPr/>
              <a:t>4/10/2018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1" tIns="46586" rIns="93171" bIns="46586" rtlCol="0" anchor="b"/>
          <a:lstStyle>
            <a:lvl1pPr algn="r">
              <a:defRPr sz="1200"/>
            </a:lvl1pPr>
          </a:lstStyle>
          <a:p>
            <a:fld id="{29AAA144-1CE5-44A9-9EAF-D669A17B534D}" type="slidenum">
              <a:rPr lang="en-US" smtClean="0"/>
              <a:pPr/>
              <a:t>‹#›</a:t>
            </a:fld>
            <a:endParaRPr lang="en-US"/>
          </a:p>
        </p:txBody>
      </p:sp>
    </p:spTree>
    <p:extLst>
      <p:ext uri="{BB962C8B-B14F-4D97-AF65-F5344CB8AC3E}">
        <p14:creationId xmlns:p14="http://schemas.microsoft.com/office/powerpoint/2010/main" val="280078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E237FD-5061-41D4-9B5B-E611346841F6}" type="datetimeFigureOut">
              <a:rPr lang="en-US" smtClean="0"/>
              <a:t>4/10/2018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A0577D1-1D11-46EB-A4A9-491F37379803}" type="slidenum">
              <a:rPr lang="en-US" smtClean="0"/>
              <a:t>‹#›</a:t>
            </a:fld>
            <a:endParaRPr lang="en-US"/>
          </a:p>
        </p:txBody>
      </p:sp>
    </p:spTree>
    <p:extLst>
      <p:ext uri="{BB962C8B-B14F-4D97-AF65-F5344CB8AC3E}">
        <p14:creationId xmlns:p14="http://schemas.microsoft.com/office/powerpoint/2010/main" val="274069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7CF73-A132-4E06-830F-32411C278496}" type="slidenum">
              <a:rPr lang="en-US" smtClean="0"/>
              <a:t>1</a:t>
            </a:fld>
            <a:endParaRPr lang="en-US"/>
          </a:p>
        </p:txBody>
      </p:sp>
    </p:spTree>
    <p:extLst>
      <p:ext uri="{BB962C8B-B14F-4D97-AF65-F5344CB8AC3E}">
        <p14:creationId xmlns:p14="http://schemas.microsoft.com/office/powerpoint/2010/main" val="385881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16" name="Slide Number Placeholder 15"/>
          <p:cNvSpPr>
            <a:spLocks noGrp="1"/>
          </p:cNvSpPr>
          <p:nvPr>
            <p:ph type="sldNum" sz="quarter" idx="11"/>
          </p:nvPr>
        </p:nvSpPr>
        <p:spPr/>
        <p:txBody>
          <a:bodyPr/>
          <a:lstStyle/>
          <a:p>
            <a:fld id="{B1EBA464-CD64-45E6-9937-D5BF5AC3E47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A464-CD64-45E6-9937-D5BF5AC3E4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A464-CD64-45E6-9937-D5BF5AC3E47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7EF55FE-4DAD-46DC-B5BB-F10034A2C44E}" type="datetimeFigureOut">
              <a:rPr lang="en-US" smtClean="0"/>
              <a:pPr/>
              <a:t>4/10/2018</a:t>
            </a:fld>
            <a:endParaRPr lang="en-US" dirty="0"/>
          </a:p>
        </p:txBody>
      </p:sp>
      <p:sp>
        <p:nvSpPr>
          <p:cNvPr id="15" name="Slide Number Placeholder 14"/>
          <p:cNvSpPr>
            <a:spLocks noGrp="1"/>
          </p:cNvSpPr>
          <p:nvPr>
            <p:ph type="sldNum" sz="quarter" idx="15"/>
          </p:nvPr>
        </p:nvSpPr>
        <p:spPr/>
        <p:txBody>
          <a:bodyPr/>
          <a:lstStyle>
            <a:lvl1pPr algn="ctr">
              <a:defRPr/>
            </a:lvl1pPr>
          </a:lstStyle>
          <a:p>
            <a:fld id="{B1EBA464-CD64-45E6-9937-D5BF5AC3E47B}"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EBA464-CD64-45E6-9937-D5BF5AC3E47B}"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EBA464-CD64-45E6-9937-D5BF5AC3E47B}"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1EBA464-CD64-45E6-9937-D5BF5AC3E47B}"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EBA464-CD64-45E6-9937-D5BF5AC3E47B}"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EBA464-CD64-45E6-9937-D5BF5AC3E4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7EF55FE-4DAD-46DC-B5BB-F10034A2C44E}" type="datetimeFigureOut">
              <a:rPr lang="en-US" smtClean="0"/>
              <a:pPr/>
              <a:t>4/10/2018</a:t>
            </a:fld>
            <a:endParaRPr lang="en-US" dirty="0"/>
          </a:p>
        </p:txBody>
      </p:sp>
      <p:sp>
        <p:nvSpPr>
          <p:cNvPr id="9" name="Slide Number Placeholder 8"/>
          <p:cNvSpPr>
            <a:spLocks noGrp="1"/>
          </p:cNvSpPr>
          <p:nvPr>
            <p:ph type="sldNum" sz="quarter" idx="15"/>
          </p:nvPr>
        </p:nvSpPr>
        <p:spPr/>
        <p:txBody>
          <a:bodyPr/>
          <a:lstStyle/>
          <a:p>
            <a:fld id="{B1EBA464-CD64-45E6-9937-D5BF5AC3E47B}"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7EF55FE-4DAD-46DC-B5BB-F10034A2C44E}" type="datetimeFigureOut">
              <a:rPr lang="en-US" smtClean="0"/>
              <a:pPr/>
              <a:t>4/10/2018</a:t>
            </a:fld>
            <a:endParaRPr lang="en-US" dirty="0"/>
          </a:p>
        </p:txBody>
      </p:sp>
      <p:sp>
        <p:nvSpPr>
          <p:cNvPr id="9" name="Slide Number Placeholder 8"/>
          <p:cNvSpPr>
            <a:spLocks noGrp="1"/>
          </p:cNvSpPr>
          <p:nvPr>
            <p:ph type="sldNum" sz="quarter" idx="11"/>
          </p:nvPr>
        </p:nvSpPr>
        <p:spPr/>
        <p:txBody>
          <a:bodyPr/>
          <a:lstStyle/>
          <a:p>
            <a:fld id="{B1EBA464-CD64-45E6-9937-D5BF5AC3E47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7EF55FE-4DAD-46DC-B5BB-F10034A2C44E}" type="datetimeFigureOut">
              <a:rPr lang="en-US" smtClean="0"/>
              <a:pPr/>
              <a:t>4/10/2018</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EBA464-CD64-45E6-9937-D5BF5AC3E47B}"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wesometalks.files.wordpress.com/2008/08/bockscar-2.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1.bp.blogspot.com/-TLCCdAYd110/UBo-VJtlvJI/AAAAAAAAATg/N9ic7wIexMc/s1600/Assembly+of+%22Little+Boy%22+Tinian+1945.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2.gwu.edu/~nsarchiv/NSAEBB/NSAEBB162/fat-man-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wesometalks.files.wordpress.com/2008/08/ng30.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pload.wikimedia.org/wikipedia/commons/1/1a/Atomic_bomb_1945_mission_map.sv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2.gwu.edu/~nsarchiv/NSAEBB/NSAEBB162/hiroshima-3.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om/url?sa=i&amp;rct=j&amp;q=&amp;esrc=s&amp;source=images&amp;cd=&amp;cad=rja&amp;docid=vIoIobJMUDRXUM&amp;tbnid=V53t3pDQZglNmM:&amp;ved=0CAUQjRw&amp;url=http://www.atomicarchive.com/Maps/HiroshimaMap.shtml&amp;ei=5UMSU4TmCIPf0QGco4H4Dw&amp;psig=AFQjCNFbctA2AbWADr0uG5iWGJSFOwc-wg&amp;ust=1393792247376558" TargetMode="Externa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hyperlink" Target="http://www.google.com/url?sa=i&amp;rct=j&amp;q=&amp;esrc=s&amp;source=images&amp;cd=&amp;cad=rja&amp;docid=xlldPybGGDCkkM&amp;tbnid=SbJu5CA5nkKYLM:&amp;ved=0CAUQjRw&amp;url=http://www.atomicarchive.com/Maps/NagasakiMap.shtml&amp;ei=BEQSU-mlI6Xx0gHF4YHACQ&amp;psig=AFQjCNFbctA2AbWADr0uG5iWGJSFOwc-wg&amp;ust=139379224737655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409" y="133964"/>
            <a:ext cx="8382000" cy="977896"/>
          </a:xfrm>
        </p:spPr>
        <p:txBody>
          <a:bodyPr>
            <a:noAutofit/>
          </a:bodyPr>
          <a:lstStyle/>
          <a:p>
            <a:pPr algn="ctr"/>
            <a:r>
              <a:rPr lang="en-US" sz="5400" b="1" u="sng" dirty="0" smtClean="0">
                <a:latin typeface="Mistral" panose="03090702030407020403" pitchFamily="66" charset="0"/>
              </a:rPr>
              <a:t>Warm Up</a:t>
            </a:r>
            <a:endParaRPr lang="en-US" sz="5400" b="1" u="sng" dirty="0">
              <a:latin typeface="Mistral" panose="03090702030407020403" pitchFamily="66" charset="0"/>
            </a:endParaRPr>
          </a:p>
        </p:txBody>
      </p:sp>
      <p:sp>
        <p:nvSpPr>
          <p:cNvPr id="3" name="TextBox 2"/>
          <p:cNvSpPr txBox="1"/>
          <p:nvPr/>
        </p:nvSpPr>
        <p:spPr>
          <a:xfrm>
            <a:off x="270113" y="1111860"/>
            <a:ext cx="8908006" cy="5386090"/>
          </a:xfrm>
          <a:prstGeom prst="rect">
            <a:avLst/>
          </a:prstGeom>
          <a:noFill/>
        </p:spPr>
        <p:txBody>
          <a:bodyPr wrap="square" rtlCol="0">
            <a:spAutoFit/>
          </a:bodyPr>
          <a:lstStyle/>
          <a:p>
            <a:pPr marL="342900" indent="-342900">
              <a:buFont typeface="+mj-lt"/>
              <a:buAutoNum type="arabicPeriod"/>
            </a:pPr>
            <a:r>
              <a:rPr lang="en-US" sz="3200" dirty="0" smtClean="0">
                <a:latin typeface="Georgia" panose="02040502050405020303" pitchFamily="18" charset="0"/>
              </a:rPr>
              <a:t>Pick up Entry 1 from the front tray! </a:t>
            </a:r>
          </a:p>
          <a:p>
            <a:pPr marL="342900" indent="-342900">
              <a:buFont typeface="+mj-lt"/>
              <a:buAutoNum type="arabicPeriod"/>
            </a:pPr>
            <a:r>
              <a:rPr lang="en-US" sz="3200" dirty="0" smtClean="0">
                <a:latin typeface="Georgia" panose="02040502050405020303" pitchFamily="18" charset="0"/>
              </a:rPr>
              <a:t>If you were not here yesterday, grab a new Table of Contents sheet from the absent binder! </a:t>
            </a:r>
            <a:endParaRPr lang="en-US" sz="3200" dirty="0" smtClean="0">
              <a:latin typeface="Georgia" panose="02040502050405020303" pitchFamily="18" charset="0"/>
            </a:endParaRPr>
          </a:p>
          <a:p>
            <a:pPr marL="342900" indent="-342900">
              <a:buFont typeface="+mj-lt"/>
              <a:buAutoNum type="arabicPeriod"/>
            </a:pPr>
            <a:r>
              <a:rPr lang="en-US" sz="3200" dirty="0" smtClean="0">
                <a:latin typeface="Georgia" panose="02040502050405020303" pitchFamily="18" charset="0"/>
              </a:rPr>
              <a:t>Update your Table of Contents </a:t>
            </a:r>
          </a:p>
          <a:p>
            <a:endParaRPr lang="en-US" sz="3200" dirty="0" smtClean="0">
              <a:latin typeface="Georgia" panose="02040502050405020303" pitchFamily="18" charset="0"/>
            </a:endParaRPr>
          </a:p>
          <a:p>
            <a:pPr marL="342900" indent="-342900">
              <a:buFont typeface="+mj-lt"/>
              <a:buAutoNum type="arabicPeriod"/>
            </a:pPr>
            <a:endParaRPr lang="en-US" sz="3200" dirty="0">
              <a:latin typeface="Georgia" panose="02040502050405020303" pitchFamily="18" charset="0"/>
            </a:endParaRPr>
          </a:p>
          <a:p>
            <a:r>
              <a:rPr lang="en-US" sz="3200" dirty="0" smtClean="0">
                <a:latin typeface="Georgia" panose="02040502050405020303" pitchFamily="18" charset="0"/>
              </a:rPr>
              <a:t>4. Take out your timeline! </a:t>
            </a:r>
            <a:endParaRPr lang="en-US" sz="3200" dirty="0" smtClean="0">
              <a:latin typeface="Georgia" panose="02040502050405020303" pitchFamily="18" charset="0"/>
            </a:endParaRPr>
          </a:p>
          <a:p>
            <a:r>
              <a:rPr lang="en-US" sz="3200" b="1" u="sng" dirty="0" smtClean="0">
                <a:latin typeface="Georgia" panose="02040502050405020303" pitchFamily="18" charset="0"/>
              </a:rPr>
              <a:t>Dates to Remember </a:t>
            </a:r>
          </a:p>
          <a:p>
            <a:pPr marL="571500" indent="-571500">
              <a:buFont typeface="Arial" panose="020B0604020202020204" pitchFamily="34" charset="0"/>
              <a:buChar char="•"/>
            </a:pPr>
            <a:r>
              <a:rPr lang="en-US" sz="2800" b="1" dirty="0" smtClean="0">
                <a:latin typeface="Georgia" panose="02040502050405020303" pitchFamily="18" charset="0"/>
              </a:rPr>
              <a:t>Monday: World War II Unit Test </a:t>
            </a:r>
          </a:p>
          <a:p>
            <a:pPr marL="571500" indent="-571500">
              <a:buFont typeface="Arial" panose="020B0604020202020204" pitchFamily="34" charset="0"/>
              <a:buChar char="•"/>
            </a:pPr>
            <a:r>
              <a:rPr lang="en-US" sz="2800" b="1" dirty="0" smtClean="0">
                <a:latin typeface="Georgia" panose="02040502050405020303" pitchFamily="18" charset="0"/>
              </a:rPr>
              <a:t>Friday: Registration due! </a:t>
            </a:r>
            <a:endParaRPr lang="en-US" sz="2800" dirty="0" smtClean="0">
              <a:latin typeface="Georgia" panose="02040502050405020303" pitchFamily="18" charset="0"/>
            </a:endParaRPr>
          </a:p>
        </p:txBody>
      </p:sp>
      <p:graphicFrame>
        <p:nvGraphicFramePr>
          <p:cNvPr id="5" name="Table 4"/>
          <p:cNvGraphicFramePr>
            <a:graphicFrameLocks noGrp="1"/>
          </p:cNvGraphicFramePr>
          <p:nvPr>
            <p:extLst/>
          </p:nvPr>
        </p:nvGraphicFramePr>
        <p:xfrm>
          <a:off x="564960" y="3733800"/>
          <a:ext cx="8318311" cy="895281"/>
        </p:xfrm>
        <a:graphic>
          <a:graphicData uri="http://schemas.openxmlformats.org/drawingml/2006/table">
            <a:tbl>
              <a:tblPr firstRow="1" bandRow="1">
                <a:tableStyleId>{5C22544A-7EE6-4342-B048-85BDC9FD1C3A}</a:tableStyleId>
              </a:tblPr>
              <a:tblGrid>
                <a:gridCol w="1007945"/>
                <a:gridCol w="1143000"/>
                <a:gridCol w="6167366"/>
              </a:tblGrid>
              <a:tr h="396240">
                <a:tc>
                  <a:txBody>
                    <a:bodyPr/>
                    <a:lstStyle/>
                    <a:p>
                      <a:r>
                        <a:rPr lang="en-US" sz="2000" dirty="0" smtClean="0">
                          <a:latin typeface="Georgia" panose="02040502050405020303" pitchFamily="18" charset="0"/>
                        </a:rPr>
                        <a:t>Entry </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Date </a:t>
                      </a:r>
                      <a:endParaRPr lang="en-US" sz="2000" dirty="0">
                        <a:latin typeface="Georgia" panose="02040502050405020303" pitchFamily="18" charset="0"/>
                      </a:endParaRPr>
                    </a:p>
                  </a:txBody>
                  <a:tcPr/>
                </a:tc>
                <a:tc>
                  <a:txBody>
                    <a:bodyPr/>
                    <a:lstStyle/>
                    <a:p>
                      <a:r>
                        <a:rPr lang="en-US" sz="2000" dirty="0" smtClean="0">
                          <a:latin typeface="Georgia" panose="02040502050405020303" pitchFamily="18" charset="0"/>
                        </a:rPr>
                        <a:t>Title</a:t>
                      </a:r>
                      <a:r>
                        <a:rPr lang="en-US" sz="2000" baseline="0" dirty="0" smtClean="0">
                          <a:latin typeface="Georgia" panose="02040502050405020303" pitchFamily="18" charset="0"/>
                        </a:rPr>
                        <a:t> </a:t>
                      </a:r>
                      <a:endParaRPr lang="en-US" sz="2000" dirty="0">
                        <a:latin typeface="Georgia" panose="02040502050405020303" pitchFamily="18" charset="0"/>
                      </a:endParaRPr>
                    </a:p>
                  </a:txBody>
                  <a:tcPr/>
                </a:tc>
              </a:tr>
              <a:tr h="499041">
                <a:tc>
                  <a:txBody>
                    <a:bodyPr/>
                    <a:lstStyle/>
                    <a:p>
                      <a:pPr algn="ctr"/>
                      <a:r>
                        <a:rPr lang="en-US" sz="2400" dirty="0" smtClean="0">
                          <a:latin typeface="Georgia" panose="02040502050405020303" pitchFamily="18" charset="0"/>
                        </a:rPr>
                        <a:t>1</a:t>
                      </a:r>
                      <a:endParaRPr lang="en-US" sz="2400" dirty="0">
                        <a:latin typeface="Georgia" panose="02040502050405020303" pitchFamily="18" charset="0"/>
                      </a:endParaRPr>
                    </a:p>
                  </a:txBody>
                  <a:tcPr/>
                </a:tc>
                <a:tc>
                  <a:txBody>
                    <a:bodyPr/>
                    <a:lstStyle/>
                    <a:p>
                      <a:pPr algn="ctr"/>
                      <a:r>
                        <a:rPr lang="en-US" sz="2400" dirty="0" smtClean="0">
                          <a:latin typeface="Georgia" panose="02040502050405020303" pitchFamily="18" charset="0"/>
                        </a:rPr>
                        <a:t>04-10</a:t>
                      </a:r>
                      <a:endParaRPr lang="en-US" sz="2400" dirty="0">
                        <a:latin typeface="Georgia" panose="02040502050405020303" pitchFamily="18" charset="0"/>
                      </a:endParaRPr>
                    </a:p>
                  </a:txBody>
                  <a:tcPr/>
                </a:tc>
                <a:tc>
                  <a:txBody>
                    <a:bodyPr/>
                    <a:lstStyle/>
                    <a:p>
                      <a:pPr algn="ctr"/>
                      <a:r>
                        <a:rPr lang="en-US" sz="2400" baseline="0" dirty="0" smtClean="0">
                          <a:latin typeface="Georgia" panose="02040502050405020303" pitchFamily="18" charset="0"/>
                        </a:rPr>
                        <a:t>Nuclear Weapons &amp; World War II </a:t>
                      </a:r>
                      <a:endParaRPr lang="en-US" sz="2400" baseline="0" dirty="0" smtClean="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3622539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wwiivehicles.com/usa/aircraft/bomber/boeing-b-29-superfortress-bomber/nose-art/boeing-b-29-superfortress-bomber-nose-art-enola-gay-lt-col-paul-tibbets-01.png"/>
          <p:cNvPicPr>
            <a:picLocks noChangeAspect="1" noChangeArrowheads="1"/>
          </p:cNvPicPr>
          <p:nvPr/>
        </p:nvPicPr>
        <p:blipFill>
          <a:blip r:embed="rId2" cstate="print"/>
          <a:srcRect/>
          <a:stretch>
            <a:fillRect/>
          </a:stretch>
        </p:blipFill>
        <p:spPr bwMode="auto">
          <a:xfrm>
            <a:off x="533400" y="457200"/>
            <a:ext cx="5080000" cy="3962400"/>
          </a:xfrm>
          <a:prstGeom prst="rect">
            <a:avLst/>
          </a:prstGeom>
          <a:noFill/>
        </p:spPr>
      </p:pic>
      <p:pic>
        <p:nvPicPr>
          <p:cNvPr id="35846" name="Picture 6" descr="B-29 Bockscar Superfortress bomber">
            <a:hlinkClick r:id="rId3"/>
          </p:cNvPr>
          <p:cNvPicPr>
            <a:picLocks noChangeAspect="1" noChangeArrowheads="1"/>
          </p:cNvPicPr>
          <p:nvPr/>
        </p:nvPicPr>
        <p:blipFill>
          <a:blip r:embed="rId4" cstate="print"/>
          <a:srcRect/>
          <a:stretch>
            <a:fillRect/>
          </a:stretch>
        </p:blipFill>
        <p:spPr bwMode="auto">
          <a:xfrm>
            <a:off x="4648200" y="3048000"/>
            <a:ext cx="4229100" cy="33127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bp.blogspot.com/-TLCCdAYd110/UBo-VJtlvJI/AAAAAAAAATg/N9ic7wIexMc/s1600/Assembly+of+%22Little+Boy%22+Tinian+1945.jpg">
            <a:hlinkClick r:id="rId2"/>
          </p:cNvPr>
          <p:cNvPicPr>
            <a:picLocks noChangeAspect="1" noChangeArrowheads="1"/>
          </p:cNvPicPr>
          <p:nvPr/>
        </p:nvPicPr>
        <p:blipFill>
          <a:blip r:embed="rId3" cstate="print"/>
          <a:srcRect/>
          <a:stretch>
            <a:fillRect/>
          </a:stretch>
        </p:blipFill>
        <p:spPr bwMode="auto">
          <a:xfrm>
            <a:off x="381000" y="2819400"/>
            <a:ext cx="4267200" cy="3283744"/>
          </a:xfrm>
          <a:prstGeom prst="rect">
            <a:avLst/>
          </a:prstGeom>
          <a:noFill/>
        </p:spPr>
      </p:pic>
      <p:sp>
        <p:nvSpPr>
          <p:cNvPr id="5" name="TextBox 4"/>
          <p:cNvSpPr txBox="1"/>
          <p:nvPr/>
        </p:nvSpPr>
        <p:spPr>
          <a:xfrm>
            <a:off x="457200" y="6096000"/>
            <a:ext cx="4038600" cy="369332"/>
          </a:xfrm>
          <a:prstGeom prst="rect">
            <a:avLst/>
          </a:prstGeom>
          <a:noFill/>
        </p:spPr>
        <p:txBody>
          <a:bodyPr wrap="square" rtlCol="0">
            <a:spAutoFit/>
          </a:bodyPr>
          <a:lstStyle/>
          <a:p>
            <a:pPr algn="ctr"/>
            <a:r>
              <a:rPr lang="en-US" b="1" dirty="0" smtClean="0"/>
              <a:t>“</a:t>
            </a:r>
            <a:r>
              <a:rPr lang="en-US" b="1" dirty="0" smtClean="0"/>
              <a:t>Little Boy” </a:t>
            </a:r>
            <a:endParaRPr lang="en-US" b="1" dirty="0"/>
          </a:p>
        </p:txBody>
      </p:sp>
      <p:pic>
        <p:nvPicPr>
          <p:cNvPr id="37892" name="Picture 4" descr="http://www2.gwu.edu/~nsarchiv/NSAEBB/NSAEBB162/fat-man-1_thumb.jpg">
            <a:hlinkClick r:id="rId4"/>
          </p:cNvPr>
          <p:cNvPicPr>
            <a:picLocks noChangeAspect="1" noChangeArrowheads="1"/>
          </p:cNvPicPr>
          <p:nvPr/>
        </p:nvPicPr>
        <p:blipFill>
          <a:blip r:embed="rId5" cstate="print"/>
          <a:srcRect/>
          <a:stretch>
            <a:fillRect/>
          </a:stretch>
        </p:blipFill>
        <p:spPr bwMode="auto">
          <a:xfrm>
            <a:off x="3962400" y="228600"/>
            <a:ext cx="4953000" cy="3645408"/>
          </a:xfrm>
          <a:prstGeom prst="rect">
            <a:avLst/>
          </a:prstGeom>
          <a:noFill/>
        </p:spPr>
      </p:pic>
      <p:sp>
        <p:nvSpPr>
          <p:cNvPr id="7" name="TextBox 6"/>
          <p:cNvSpPr txBox="1"/>
          <p:nvPr/>
        </p:nvSpPr>
        <p:spPr>
          <a:xfrm>
            <a:off x="4343400" y="3886200"/>
            <a:ext cx="4038600" cy="369332"/>
          </a:xfrm>
          <a:prstGeom prst="rect">
            <a:avLst/>
          </a:prstGeom>
          <a:noFill/>
        </p:spPr>
        <p:txBody>
          <a:bodyPr wrap="square" rtlCol="0">
            <a:spAutoFit/>
          </a:bodyPr>
          <a:lstStyle/>
          <a:p>
            <a:pPr algn="ctr"/>
            <a:r>
              <a:rPr lang="en-US" b="1" dirty="0" smtClean="0"/>
              <a:t> </a:t>
            </a:r>
            <a:r>
              <a:rPr lang="en-US" b="1" dirty="0" smtClean="0"/>
              <a:t>“Fat Man” </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ushroom cloud from the Nagasaki atom bomb rises some 60,000 feet (11 miles) into the atmosphere">
            <a:hlinkClick r:id="rId2"/>
          </p:cNvPr>
          <p:cNvPicPr>
            <a:picLocks noChangeAspect="1" noChangeArrowheads="1"/>
          </p:cNvPicPr>
          <p:nvPr/>
        </p:nvPicPr>
        <p:blipFill>
          <a:blip r:embed="rId3" cstate="print"/>
          <a:srcRect/>
          <a:stretch>
            <a:fillRect/>
          </a:stretch>
        </p:blipFill>
        <p:spPr bwMode="auto">
          <a:xfrm>
            <a:off x="838200" y="457200"/>
            <a:ext cx="7391400" cy="58145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2590800"/>
          </a:xfrm>
        </p:spPr>
        <p:txBody>
          <a:bodyPr>
            <a:normAutofit/>
          </a:bodyPr>
          <a:lstStyle/>
          <a:p>
            <a:r>
              <a:rPr lang="en-US" sz="4800" b="1" dirty="0" smtClean="0"/>
              <a:t>Where is </a:t>
            </a:r>
            <a:br>
              <a:rPr lang="en-US" sz="4800" b="1" dirty="0" smtClean="0"/>
            </a:br>
            <a:r>
              <a:rPr lang="en-US" sz="4800" b="1" dirty="0" smtClean="0"/>
              <a:t>Hiroshima </a:t>
            </a:r>
            <a:br>
              <a:rPr lang="en-US" sz="4800" b="1" dirty="0" smtClean="0"/>
            </a:br>
            <a:r>
              <a:rPr lang="en-US" sz="4800" b="1" dirty="0" smtClean="0"/>
              <a:t>&amp; Nagasaki?</a:t>
            </a:r>
            <a:endParaRPr lang="en-US" sz="4800" b="1" dirty="0"/>
          </a:p>
        </p:txBody>
      </p:sp>
      <p:pic>
        <p:nvPicPr>
          <p:cNvPr id="1026" name="Picture 2" descr="File:Atomic bomb 1945 mission map.svg">
            <a:hlinkClick r:id="rId2"/>
          </p:cNvPr>
          <p:cNvPicPr>
            <a:picLocks noChangeAspect="1" noChangeArrowheads="1"/>
          </p:cNvPicPr>
          <p:nvPr/>
        </p:nvPicPr>
        <p:blipFill>
          <a:blip r:embed="rId3" cstate="print"/>
          <a:srcRect/>
          <a:stretch>
            <a:fillRect/>
          </a:stretch>
        </p:blipFill>
        <p:spPr bwMode="auto">
          <a:xfrm>
            <a:off x="4191000" y="685800"/>
            <a:ext cx="4343400" cy="5715000"/>
          </a:xfrm>
          <a:prstGeom prst="rect">
            <a:avLst/>
          </a:prstGeom>
          <a:noFill/>
        </p:spPr>
      </p:pic>
      <p:pic>
        <p:nvPicPr>
          <p:cNvPr id="5" name="Picture 6" descr="http://www2.gwu.edu/~nsarchiv/NSAEBB/NSAEBB162/hiroshima-3_thumb.jpg">
            <a:hlinkClick r:id="rId4"/>
          </p:cNvPr>
          <p:cNvPicPr>
            <a:picLocks noChangeAspect="1" noChangeArrowheads="1"/>
          </p:cNvPicPr>
          <p:nvPr/>
        </p:nvPicPr>
        <p:blipFill>
          <a:blip r:embed="rId5" cstate="print"/>
          <a:srcRect/>
          <a:stretch>
            <a:fillRect/>
          </a:stretch>
        </p:blipFill>
        <p:spPr bwMode="auto">
          <a:xfrm>
            <a:off x="457200" y="3276600"/>
            <a:ext cx="3569239" cy="2819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tomicarchive.com/Maps/Images/Hiroshima.gif">
            <a:hlinkClick r:id="rId2"/>
          </p:cNvPr>
          <p:cNvPicPr>
            <a:picLocks noChangeAspect="1" noChangeArrowheads="1"/>
          </p:cNvPicPr>
          <p:nvPr/>
        </p:nvPicPr>
        <p:blipFill>
          <a:blip r:embed="rId3" cstate="print"/>
          <a:srcRect/>
          <a:stretch>
            <a:fillRect/>
          </a:stretch>
        </p:blipFill>
        <p:spPr bwMode="auto">
          <a:xfrm>
            <a:off x="510724" y="762000"/>
            <a:ext cx="3708852" cy="3581400"/>
          </a:xfrm>
          <a:prstGeom prst="rect">
            <a:avLst/>
          </a:prstGeom>
          <a:noFill/>
        </p:spPr>
      </p:pic>
      <p:pic>
        <p:nvPicPr>
          <p:cNvPr id="33796" name="Picture 4" descr="http://www.atomicarchive.com/Maps/Images/Nagasaki.gif">
            <a:hlinkClick r:id="rId4"/>
          </p:cNvPr>
          <p:cNvPicPr>
            <a:picLocks noChangeAspect="1" noChangeArrowheads="1"/>
          </p:cNvPicPr>
          <p:nvPr/>
        </p:nvPicPr>
        <p:blipFill>
          <a:blip r:embed="rId5" cstate="print"/>
          <a:srcRect/>
          <a:stretch>
            <a:fillRect/>
          </a:stretch>
        </p:blipFill>
        <p:spPr bwMode="auto">
          <a:xfrm>
            <a:off x="4800600" y="762000"/>
            <a:ext cx="3657600" cy="356900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atic.ddmcdn.com/gif/japan-surrenders-world-war-2-ends-9.jpg"/>
          <p:cNvPicPr>
            <a:picLocks noChangeAspect="1" noChangeArrowheads="1"/>
          </p:cNvPicPr>
          <p:nvPr/>
        </p:nvPicPr>
        <p:blipFill>
          <a:blip r:embed="rId2" cstate="print"/>
          <a:srcRect/>
          <a:stretch>
            <a:fillRect/>
          </a:stretch>
        </p:blipFill>
        <p:spPr bwMode="auto">
          <a:xfrm>
            <a:off x="1981200" y="0"/>
            <a:ext cx="5089424"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roshima-aftermath.jpg"/>
          <p:cNvPicPr>
            <a:picLocks noChangeAspect="1"/>
          </p:cNvPicPr>
          <p:nvPr/>
        </p:nvPicPr>
        <p:blipFill>
          <a:blip r:embed="rId2" cstate="print"/>
          <a:stretch>
            <a:fillRect/>
          </a:stretch>
        </p:blipFill>
        <p:spPr>
          <a:xfrm>
            <a:off x="685800" y="228600"/>
            <a:ext cx="7683500" cy="5232400"/>
          </a:xfrm>
          <a:prstGeom prst="rect">
            <a:avLst/>
          </a:prstGeom>
        </p:spPr>
      </p:pic>
      <p:sp>
        <p:nvSpPr>
          <p:cNvPr id="8" name="Rectangle 7"/>
          <p:cNvSpPr/>
          <p:nvPr/>
        </p:nvSpPr>
        <p:spPr>
          <a:xfrm>
            <a:off x="685800" y="5486400"/>
            <a:ext cx="7620000" cy="646331"/>
          </a:xfrm>
          <a:prstGeom prst="rect">
            <a:avLst/>
          </a:prstGeom>
        </p:spPr>
        <p:txBody>
          <a:bodyPr wrap="square">
            <a:spAutoFit/>
          </a:bodyPr>
          <a:lstStyle/>
          <a:p>
            <a:r>
              <a:rPr lang="en-US" b="1" dirty="0" smtClean="0"/>
              <a:t>Hiroshima Aftermath:</a:t>
            </a:r>
            <a:r>
              <a:rPr lang="en-US" dirty="0" smtClean="0"/>
              <a:t> March, 1946. Eight months after the atomic bomb was dropped Hiroshima still stands in ruins.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iroshima chamber industry and commerce, hiroshima, atomic bomb, bombing, world war II, 1945"/>
          <p:cNvPicPr>
            <a:picLocks noChangeAspect="1" noChangeArrowheads="1"/>
          </p:cNvPicPr>
          <p:nvPr/>
        </p:nvPicPr>
        <p:blipFill>
          <a:blip r:embed="rId2" cstate="print"/>
          <a:srcRect/>
          <a:stretch>
            <a:fillRect/>
          </a:stretch>
        </p:blipFill>
        <p:spPr bwMode="auto">
          <a:xfrm>
            <a:off x="-1" y="304800"/>
            <a:ext cx="9244941" cy="4800600"/>
          </a:xfrm>
          <a:prstGeom prst="rect">
            <a:avLst/>
          </a:prstGeom>
          <a:noFill/>
        </p:spPr>
      </p:pic>
      <p:sp>
        <p:nvSpPr>
          <p:cNvPr id="5" name="Rectangle 4"/>
          <p:cNvSpPr/>
          <p:nvPr/>
        </p:nvSpPr>
        <p:spPr>
          <a:xfrm>
            <a:off x="381000" y="5105400"/>
            <a:ext cx="8534400" cy="923330"/>
          </a:xfrm>
          <a:prstGeom prst="rect">
            <a:avLst/>
          </a:prstGeom>
        </p:spPr>
        <p:txBody>
          <a:bodyPr wrap="square">
            <a:spAutoFit/>
          </a:bodyPr>
          <a:lstStyle/>
          <a:p>
            <a:r>
              <a:rPr lang="en-US" dirty="0" smtClean="0"/>
              <a:t>The Hiroshima Chamber of Industry and Commerce was the only building remotely close to standing near the center of the atomic bomb blast of August 6, 1945. It was left unrepaired as a reminder of the event.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teror-victims.com/uploaded_files/151421/1/1a.jpg"/>
          <p:cNvPicPr>
            <a:picLocks noChangeAspect="1" noChangeArrowheads="1"/>
          </p:cNvPicPr>
          <p:nvPr/>
        </p:nvPicPr>
        <p:blipFill>
          <a:blip r:embed="rId2" cstate="print"/>
          <a:srcRect b="5827"/>
          <a:stretch>
            <a:fillRect/>
          </a:stretch>
        </p:blipFill>
        <p:spPr bwMode="auto">
          <a:xfrm>
            <a:off x="457200" y="533400"/>
            <a:ext cx="8361893" cy="53181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history.com/images/media/slideshow/hiroshima-and-nagasaki/bomb-exploding-nagasaki.jpg"/>
          <p:cNvPicPr>
            <a:picLocks noChangeAspect="1" noChangeArrowheads="1"/>
          </p:cNvPicPr>
          <p:nvPr/>
        </p:nvPicPr>
        <p:blipFill>
          <a:blip r:embed="rId2" cstate="print"/>
          <a:srcRect/>
          <a:stretch>
            <a:fillRect/>
          </a:stretch>
        </p:blipFill>
        <p:spPr bwMode="auto">
          <a:xfrm>
            <a:off x="685800" y="152400"/>
            <a:ext cx="7620000" cy="5189157"/>
          </a:xfrm>
          <a:prstGeom prst="rect">
            <a:avLst/>
          </a:prstGeom>
          <a:noFill/>
        </p:spPr>
      </p:pic>
      <p:sp>
        <p:nvSpPr>
          <p:cNvPr id="5" name="Rectangle 4"/>
          <p:cNvSpPr/>
          <p:nvPr/>
        </p:nvSpPr>
        <p:spPr>
          <a:xfrm>
            <a:off x="685800" y="5334000"/>
            <a:ext cx="7924800" cy="1200329"/>
          </a:xfrm>
          <a:prstGeom prst="rect">
            <a:avLst/>
          </a:prstGeom>
        </p:spPr>
        <p:txBody>
          <a:bodyPr wrap="square">
            <a:spAutoFit/>
          </a:bodyPr>
          <a:lstStyle/>
          <a:p>
            <a:r>
              <a:rPr lang="en-US" b="1" dirty="0" smtClean="0"/>
              <a:t>Atomic Bomb Exploding in Nagasaki:</a:t>
            </a:r>
            <a:r>
              <a:rPr lang="en-US" dirty="0" smtClean="0"/>
              <a:t> A mushroom cloud from an atomic bomb rises over Nagasaki. The second atomic bomb was dropped on the city of Nagasaki in August, 1945, in the last days of WWII shortly before the surrender of Japan.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724400"/>
            <a:ext cx="8305800" cy="1143000"/>
          </a:xfrm>
        </p:spPr>
        <p:txBody>
          <a:bodyPr/>
          <a:lstStyle/>
          <a:p>
            <a:r>
              <a:rPr lang="en-US" dirty="0" smtClean="0"/>
              <a:t>Write down all information in </a:t>
            </a:r>
            <a:r>
              <a:rPr lang="en-US" b="1" dirty="0" smtClean="0">
                <a:solidFill>
                  <a:srgbClr val="FFFF00"/>
                </a:solidFill>
              </a:rPr>
              <a:t>YELLOW</a:t>
            </a:r>
            <a:r>
              <a:rPr lang="en-US" dirty="0" smtClean="0"/>
              <a:t> in your notebook as </a:t>
            </a:r>
          </a:p>
          <a:p>
            <a:r>
              <a:rPr lang="en-US" b="1" dirty="0" smtClean="0"/>
              <a:t>entry </a:t>
            </a:r>
            <a:r>
              <a:rPr lang="en-US" b="1" dirty="0" smtClean="0"/>
              <a:t>#1</a:t>
            </a:r>
            <a:r>
              <a:rPr lang="en-US" dirty="0" smtClean="0"/>
              <a:t>.  </a:t>
            </a:r>
            <a:endParaRPr lang="en-US" dirty="0"/>
          </a:p>
        </p:txBody>
      </p:sp>
      <p:sp>
        <p:nvSpPr>
          <p:cNvPr id="2" name="Title 1"/>
          <p:cNvSpPr>
            <a:spLocks noGrp="1"/>
          </p:cNvSpPr>
          <p:nvPr>
            <p:ph type="ctrTitle"/>
          </p:nvPr>
        </p:nvSpPr>
        <p:spPr>
          <a:xfrm>
            <a:off x="381000" y="2362200"/>
            <a:ext cx="8305800" cy="1981200"/>
          </a:xfrm>
        </p:spPr>
        <p:txBody>
          <a:bodyPr/>
          <a:lstStyle/>
          <a:p>
            <a:r>
              <a:rPr lang="en-US" b="1" dirty="0" smtClean="0">
                <a:solidFill>
                  <a:srgbClr val="FFFF00"/>
                </a:solidFill>
              </a:rPr>
              <a:t>The Atomic Age: </a:t>
            </a:r>
            <a:br>
              <a:rPr lang="en-US" b="1" dirty="0" smtClean="0">
                <a:solidFill>
                  <a:srgbClr val="FFFF00"/>
                </a:solidFill>
              </a:rPr>
            </a:br>
            <a:r>
              <a:rPr lang="en-US" b="1" dirty="0" smtClean="0">
                <a:solidFill>
                  <a:srgbClr val="FFFF00"/>
                </a:solidFill>
              </a:rPr>
              <a:t>Nuclear Weapons in WWII</a:t>
            </a:r>
            <a:endParaRPr lang="en-US" b="1" dirty="0">
              <a:solidFill>
                <a:srgbClr val="FFFF00"/>
              </a:solidFill>
            </a:endParaRPr>
          </a:p>
        </p:txBody>
      </p:sp>
      <p:pic>
        <p:nvPicPr>
          <p:cNvPr id="13314" name="Picture 2" descr="http://4.bp.blogspot.com/_kC5MT2r5U8s/TFvIgbeZ6aI/AAAAAAAAP7w/sRmmGdNfOpk/s1600/45hiroshima+a-bomb.jpg"/>
          <p:cNvPicPr>
            <a:picLocks noChangeAspect="1" noChangeArrowheads="1"/>
          </p:cNvPicPr>
          <p:nvPr/>
        </p:nvPicPr>
        <p:blipFill>
          <a:blip r:embed="rId2" cstate="print"/>
          <a:srcRect/>
          <a:stretch>
            <a:fillRect/>
          </a:stretch>
        </p:blipFill>
        <p:spPr bwMode="auto">
          <a:xfrm>
            <a:off x="3581400" y="457200"/>
            <a:ext cx="1981200" cy="225636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walks-through-bombed-nagasaki.jpg"/>
          <p:cNvPicPr>
            <a:picLocks noChangeAspect="1"/>
          </p:cNvPicPr>
          <p:nvPr/>
        </p:nvPicPr>
        <p:blipFill>
          <a:blip r:embed="rId2" cstate="print"/>
          <a:stretch>
            <a:fillRect/>
          </a:stretch>
        </p:blipFill>
        <p:spPr>
          <a:xfrm>
            <a:off x="762000" y="152400"/>
            <a:ext cx="7683500" cy="5232400"/>
          </a:xfrm>
          <a:prstGeom prst="rect">
            <a:avLst/>
          </a:prstGeom>
        </p:spPr>
      </p:pic>
      <p:sp>
        <p:nvSpPr>
          <p:cNvPr id="6" name="Rectangle 5"/>
          <p:cNvSpPr/>
          <p:nvPr/>
        </p:nvSpPr>
        <p:spPr>
          <a:xfrm>
            <a:off x="685800" y="5380672"/>
            <a:ext cx="7848600" cy="923330"/>
          </a:xfrm>
          <a:prstGeom prst="rect">
            <a:avLst/>
          </a:prstGeom>
        </p:spPr>
        <p:txBody>
          <a:bodyPr wrap="square">
            <a:spAutoFit/>
          </a:bodyPr>
          <a:lstStyle/>
          <a:p>
            <a:r>
              <a:rPr lang="en-US" b="1" dirty="0" smtClean="0"/>
              <a:t>Man Walks Through Nagasaki:</a:t>
            </a:r>
            <a:r>
              <a:rPr lang="en-US" dirty="0" smtClean="0"/>
              <a:t> A Japanese man walks through the damaged lands of Nagasaki two months after the atomic bomb was dropped over the city.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history.com/images/media/slideshow/hiroshima-and-nagasaki/nagasaki-after-atomic-bomb.jpg"/>
          <p:cNvPicPr>
            <a:picLocks noChangeAspect="1" noChangeArrowheads="1"/>
          </p:cNvPicPr>
          <p:nvPr/>
        </p:nvPicPr>
        <p:blipFill>
          <a:blip r:embed="rId2" cstate="print"/>
          <a:srcRect/>
          <a:stretch>
            <a:fillRect/>
          </a:stretch>
        </p:blipFill>
        <p:spPr bwMode="auto">
          <a:xfrm>
            <a:off x="762000" y="228600"/>
            <a:ext cx="7608903" cy="5181600"/>
          </a:xfrm>
          <a:prstGeom prst="rect">
            <a:avLst/>
          </a:prstGeom>
          <a:noFill/>
        </p:spPr>
      </p:pic>
      <p:sp>
        <p:nvSpPr>
          <p:cNvPr id="5" name="Rectangle 4"/>
          <p:cNvSpPr/>
          <p:nvPr/>
        </p:nvSpPr>
        <p:spPr>
          <a:xfrm>
            <a:off x="762000" y="5380672"/>
            <a:ext cx="7620000" cy="923330"/>
          </a:xfrm>
          <a:prstGeom prst="rect">
            <a:avLst/>
          </a:prstGeom>
        </p:spPr>
        <p:txBody>
          <a:bodyPr wrap="square">
            <a:spAutoFit/>
          </a:bodyPr>
          <a:lstStyle/>
          <a:p>
            <a:r>
              <a:rPr lang="en-US" b="1" dirty="0" smtClean="0"/>
              <a:t>Damaged School in Nagasaki:</a:t>
            </a:r>
            <a:r>
              <a:rPr lang="en-US" dirty="0" smtClean="0"/>
              <a:t> August 13, 1945. The remains of a former elementary school and a dead tree stand in the rubble of Nagasaki a week after the atomic bomb was dropped on the city.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history.com/images/media/slideshow/hiroshima-and-nagasaki/nagasaki-buildings-after-bomb.jpg"/>
          <p:cNvPicPr>
            <a:picLocks noChangeAspect="1" noChangeArrowheads="1"/>
          </p:cNvPicPr>
          <p:nvPr/>
        </p:nvPicPr>
        <p:blipFill>
          <a:blip r:embed="rId2" cstate="print"/>
          <a:srcRect/>
          <a:stretch>
            <a:fillRect/>
          </a:stretch>
        </p:blipFill>
        <p:spPr bwMode="auto">
          <a:xfrm>
            <a:off x="838200" y="228600"/>
            <a:ext cx="7315200" cy="4981591"/>
          </a:xfrm>
          <a:prstGeom prst="rect">
            <a:avLst/>
          </a:prstGeom>
          <a:noFill/>
        </p:spPr>
      </p:pic>
      <p:sp>
        <p:nvSpPr>
          <p:cNvPr id="5" name="Rectangle 4"/>
          <p:cNvSpPr/>
          <p:nvPr/>
        </p:nvSpPr>
        <p:spPr>
          <a:xfrm>
            <a:off x="685800" y="5181600"/>
            <a:ext cx="7696200" cy="1077218"/>
          </a:xfrm>
          <a:prstGeom prst="rect">
            <a:avLst/>
          </a:prstGeom>
        </p:spPr>
        <p:txBody>
          <a:bodyPr wrap="square">
            <a:spAutoFit/>
          </a:bodyPr>
          <a:lstStyle/>
          <a:p>
            <a:r>
              <a:rPr lang="en-US" sz="1600" b="1" dirty="0" smtClean="0"/>
              <a:t>Nagasaki Medical College After Atomic Bombing:</a:t>
            </a:r>
            <a:r>
              <a:rPr lang="en-US" sz="1600" dirty="0" smtClean="0"/>
              <a:t> Only the reinforced concrete buildings of the Nagasaki Medical College hospital remain standing after the United States dropped its second atomic bomb on August 9, 1945. The hospital was located 800 meters from ground zero of the atomic bomb explosion. </a:t>
            </a:r>
            <a:r>
              <a:rPr lang="en-US" sz="1600" i="1" dirty="0" smtClean="0"/>
              <a:t>(Photo Credit: Corbis)</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history.com/images/media/slideshow/hiroshima-and-nagasaki/hiroshima-memorial.jpg"/>
          <p:cNvPicPr>
            <a:picLocks noChangeAspect="1" noChangeArrowheads="1"/>
          </p:cNvPicPr>
          <p:nvPr/>
        </p:nvPicPr>
        <p:blipFill>
          <a:blip r:embed="rId2" cstate="print"/>
          <a:srcRect/>
          <a:stretch>
            <a:fillRect/>
          </a:stretch>
        </p:blipFill>
        <p:spPr bwMode="auto">
          <a:xfrm>
            <a:off x="685800" y="228599"/>
            <a:ext cx="7543800" cy="5137265"/>
          </a:xfrm>
          <a:prstGeom prst="rect">
            <a:avLst/>
          </a:prstGeom>
          <a:noFill/>
        </p:spPr>
      </p:pic>
      <p:sp>
        <p:nvSpPr>
          <p:cNvPr id="5" name="Rectangle 4"/>
          <p:cNvSpPr/>
          <p:nvPr/>
        </p:nvSpPr>
        <p:spPr>
          <a:xfrm>
            <a:off x="685800" y="5410200"/>
            <a:ext cx="7620000" cy="646331"/>
          </a:xfrm>
          <a:prstGeom prst="rect">
            <a:avLst/>
          </a:prstGeom>
        </p:spPr>
        <p:txBody>
          <a:bodyPr wrap="square">
            <a:spAutoFit/>
          </a:bodyPr>
          <a:lstStyle/>
          <a:p>
            <a:r>
              <a:rPr lang="en-US" b="1" dirty="0" smtClean="0"/>
              <a:t>Modern Day Hiroshima Memorial:</a:t>
            </a:r>
            <a:r>
              <a:rPr lang="en-US" dirty="0" smtClean="0"/>
              <a:t> Hiroshima Memorial Park seen with modern-day Hiroshima visible in the background.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53000" cy="4572000"/>
          </a:xfrm>
        </p:spPr>
        <p:txBody>
          <a:bodyPr/>
          <a:lstStyle/>
          <a:p>
            <a:r>
              <a:rPr lang="en-US" dirty="0" smtClean="0"/>
              <a:t>At noon on August 15, 1945, Japanese emperor Hirohito announced his country’s surrender in a radio address</a:t>
            </a:r>
          </a:p>
          <a:p>
            <a:r>
              <a:rPr lang="en-US" b="1" dirty="0" smtClean="0">
                <a:solidFill>
                  <a:srgbClr val="FFFF00"/>
                </a:solidFill>
              </a:rPr>
              <a:t>Victory in Japan </a:t>
            </a:r>
            <a:r>
              <a:rPr lang="en-US" dirty="0" smtClean="0"/>
              <a:t>(V-J Day) was achieved with the formal surrender of Japan on                           </a:t>
            </a:r>
            <a:r>
              <a:rPr lang="en-US" b="1" dirty="0" smtClean="0">
                <a:solidFill>
                  <a:srgbClr val="FFFF00"/>
                </a:solidFill>
              </a:rPr>
              <a:t>September 2, 1945 </a:t>
            </a:r>
            <a:r>
              <a:rPr lang="en-US" dirty="0" smtClean="0"/>
              <a:t>aboard a U.S</a:t>
            </a:r>
            <a:r>
              <a:rPr lang="en-US" dirty="0" smtClean="0"/>
              <a:t>. </a:t>
            </a:r>
            <a:r>
              <a:rPr lang="en-US" dirty="0" smtClean="0"/>
              <a:t>aircraft carrier in Tokyo Bay </a:t>
            </a:r>
            <a:endParaRPr lang="en-US" dirty="0"/>
          </a:p>
        </p:txBody>
      </p:sp>
      <p:sp>
        <p:nvSpPr>
          <p:cNvPr id="3" name="Title 2"/>
          <p:cNvSpPr>
            <a:spLocks noGrp="1"/>
          </p:cNvSpPr>
          <p:nvPr>
            <p:ph type="title"/>
          </p:nvPr>
        </p:nvSpPr>
        <p:spPr/>
        <p:txBody>
          <a:bodyPr/>
          <a:lstStyle/>
          <a:p>
            <a:r>
              <a:rPr lang="en-US" b="1" dirty="0" smtClean="0">
                <a:solidFill>
                  <a:srgbClr val="FFFF00"/>
                </a:solidFill>
              </a:rPr>
              <a:t>Finally Japanese Surrender</a:t>
            </a:r>
            <a:endParaRPr lang="en-US" b="1" dirty="0">
              <a:solidFill>
                <a:srgbClr val="FFFF00"/>
              </a:solidFill>
            </a:endParaRPr>
          </a:p>
        </p:txBody>
      </p:sp>
      <p:pic>
        <p:nvPicPr>
          <p:cNvPr id="7170" name="Picture 2" descr="http://static.ddmcdn.com/gif/japan-surrenders-world-war-2-ends-10.jpg"/>
          <p:cNvPicPr>
            <a:picLocks noChangeAspect="1" noChangeArrowheads="1"/>
          </p:cNvPicPr>
          <p:nvPr/>
        </p:nvPicPr>
        <p:blipFill>
          <a:blip r:embed="rId2" cstate="print"/>
          <a:srcRect/>
          <a:stretch>
            <a:fillRect/>
          </a:stretch>
        </p:blipFill>
        <p:spPr bwMode="auto">
          <a:xfrm>
            <a:off x="5638800" y="1612963"/>
            <a:ext cx="2895600" cy="439407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history.com/images/media/slideshow/end-of-world-war-ii/japanese-surrender.jpg"/>
          <p:cNvPicPr>
            <a:picLocks noChangeAspect="1" noChangeArrowheads="1"/>
          </p:cNvPicPr>
          <p:nvPr/>
        </p:nvPicPr>
        <p:blipFill>
          <a:blip r:embed="rId2" cstate="print"/>
          <a:srcRect/>
          <a:stretch>
            <a:fillRect/>
          </a:stretch>
        </p:blipFill>
        <p:spPr bwMode="auto">
          <a:xfrm>
            <a:off x="609600" y="228600"/>
            <a:ext cx="7696200" cy="5241049"/>
          </a:xfrm>
          <a:prstGeom prst="rect">
            <a:avLst/>
          </a:prstGeom>
          <a:noFill/>
        </p:spPr>
      </p:pic>
      <p:sp>
        <p:nvSpPr>
          <p:cNvPr id="5" name="Rectangle 4"/>
          <p:cNvSpPr/>
          <p:nvPr/>
        </p:nvSpPr>
        <p:spPr>
          <a:xfrm>
            <a:off x="609600" y="5486400"/>
            <a:ext cx="7772400" cy="1077218"/>
          </a:xfrm>
          <a:prstGeom prst="rect">
            <a:avLst/>
          </a:prstGeom>
        </p:spPr>
        <p:txBody>
          <a:bodyPr wrap="square">
            <a:spAutoFit/>
          </a:bodyPr>
          <a:lstStyle/>
          <a:p>
            <a:r>
              <a:rPr lang="en-US" sz="1600" b="1" dirty="0" smtClean="0"/>
              <a:t>MacArthur Signs Japanese Surrender Document:</a:t>
            </a:r>
            <a:r>
              <a:rPr lang="en-US" sz="1600" dirty="0" smtClean="0"/>
              <a:t> General of the Army, Douglas MacArthur, Supreme Commander for the Allied Powers, signs the Japanese surrender document aboard the battleship, U.S.S. Missouri in Tokyo Bay, Japan, on September 2, 1945. At left is </a:t>
            </a:r>
            <a:r>
              <a:rPr lang="en-US" sz="1600" dirty="0" err="1" smtClean="0"/>
              <a:t>Lietenant</a:t>
            </a:r>
            <a:r>
              <a:rPr lang="en-US" sz="1600" dirty="0" smtClean="0"/>
              <a:t> General A.E. Percival, British Army. </a:t>
            </a:r>
            <a:r>
              <a:rPr lang="en-US" sz="1600" i="1" dirty="0" smtClean="0"/>
              <a:t>(Photo Credit: Corbis)</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que-on-missouri.jpg"/>
          <p:cNvPicPr>
            <a:picLocks noChangeAspect="1"/>
          </p:cNvPicPr>
          <p:nvPr/>
        </p:nvPicPr>
        <p:blipFill>
          <a:blip r:embed="rId2" cstate="print"/>
          <a:stretch>
            <a:fillRect/>
          </a:stretch>
        </p:blipFill>
        <p:spPr>
          <a:xfrm>
            <a:off x="1066800" y="457200"/>
            <a:ext cx="6965950" cy="4743754"/>
          </a:xfrm>
          <a:prstGeom prst="rect">
            <a:avLst/>
          </a:prstGeom>
        </p:spPr>
      </p:pic>
      <p:sp>
        <p:nvSpPr>
          <p:cNvPr id="6" name="Rectangle 5"/>
          <p:cNvSpPr/>
          <p:nvPr/>
        </p:nvSpPr>
        <p:spPr>
          <a:xfrm>
            <a:off x="990600" y="5181600"/>
            <a:ext cx="7086600" cy="1477328"/>
          </a:xfrm>
          <a:prstGeom prst="rect">
            <a:avLst/>
          </a:prstGeom>
        </p:spPr>
        <p:txBody>
          <a:bodyPr wrap="square">
            <a:spAutoFit/>
          </a:bodyPr>
          <a:lstStyle/>
          <a:p>
            <a:r>
              <a:rPr lang="en-US" b="1" dirty="0" smtClean="0"/>
              <a:t>Plaque on the USS Missouri:</a:t>
            </a:r>
            <a:r>
              <a:rPr lang="en-US" dirty="0" smtClean="0"/>
              <a:t> Plaque aboard the USS Missouri. The text reads, "Over this spot on 2 September 1945 the instrument of formal surrender of Japan to the Allied Powers was signed thus bringing to a close the second world war. The ship at that time was at anchor in Tokyo Bay."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J-day.jpg"/>
          <p:cNvPicPr>
            <a:picLocks noChangeAspect="1"/>
          </p:cNvPicPr>
          <p:nvPr/>
        </p:nvPicPr>
        <p:blipFill>
          <a:blip r:embed="rId2" cstate="print"/>
          <a:stretch>
            <a:fillRect/>
          </a:stretch>
        </p:blipFill>
        <p:spPr>
          <a:xfrm>
            <a:off x="685800" y="228600"/>
            <a:ext cx="7683500" cy="5232400"/>
          </a:xfrm>
          <a:prstGeom prst="rect">
            <a:avLst/>
          </a:prstGeom>
        </p:spPr>
      </p:pic>
      <p:sp>
        <p:nvSpPr>
          <p:cNvPr id="6" name="Rectangle 5"/>
          <p:cNvSpPr/>
          <p:nvPr/>
        </p:nvSpPr>
        <p:spPr>
          <a:xfrm>
            <a:off x="685800" y="5638800"/>
            <a:ext cx="7696200" cy="646331"/>
          </a:xfrm>
          <a:prstGeom prst="rect">
            <a:avLst/>
          </a:prstGeom>
        </p:spPr>
        <p:txBody>
          <a:bodyPr wrap="square">
            <a:spAutoFit/>
          </a:bodyPr>
          <a:lstStyle/>
          <a:p>
            <a:r>
              <a:rPr lang="en-US" b="1" dirty="0" smtClean="0"/>
              <a:t>New Yorkers Celebrate VJ Day:</a:t>
            </a:r>
            <a:r>
              <a:rPr lang="en-US" dirty="0" smtClean="0"/>
              <a:t> Americans celebrate Japan's surrender. August 17, 1945. </a:t>
            </a:r>
            <a:r>
              <a:rPr lang="en-US" i="1" dirty="0" smtClean="0"/>
              <a:t>(Photo Credit: Corbis)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sts_of_WW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3919"/>
            <a:ext cx="9144000" cy="531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7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r_d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567261"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992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334000"/>
          </a:xfrm>
        </p:spPr>
        <p:txBody>
          <a:bodyPr>
            <a:normAutofit lnSpcReduction="10000"/>
          </a:bodyPr>
          <a:lstStyle/>
          <a:p>
            <a:r>
              <a:rPr lang="en-US" sz="2400" dirty="0" smtClean="0"/>
              <a:t>June 6, 1944: D-Day gives the Allies a place hold in Northern France. The Germans begin retreating towards Germany. </a:t>
            </a:r>
          </a:p>
          <a:p>
            <a:r>
              <a:rPr lang="en-US" sz="2400" dirty="0" smtClean="0"/>
              <a:t>August 1944: Allied troops reach Paris. By December, nearly all of France, Belgium, and the Netherlands are liberated. </a:t>
            </a:r>
          </a:p>
          <a:p>
            <a:r>
              <a:rPr lang="en-US" sz="2400" dirty="0" smtClean="0"/>
              <a:t>December 16, 1944: The Germans launch a final offensive in the west (aka The Battle of the Bulge) in an attempt to re-conquer Belgium and split the Allied forces along the German border. By January of 1945, the Germans are retreating. </a:t>
            </a:r>
          </a:p>
          <a:p>
            <a:r>
              <a:rPr lang="en-US" sz="2400" dirty="0"/>
              <a:t>January 12, 1945: The Soviets march into Poland and begin liberating much of Eastern Europe </a:t>
            </a:r>
          </a:p>
          <a:p>
            <a:r>
              <a:rPr lang="en-US" sz="2400" dirty="0"/>
              <a:t>April 16, 1945: The Soviets launch a final offensive, encircling Berlin. </a:t>
            </a:r>
          </a:p>
          <a:p>
            <a:endParaRPr lang="en-US" dirty="0"/>
          </a:p>
        </p:txBody>
      </p:sp>
      <p:sp>
        <p:nvSpPr>
          <p:cNvPr id="3" name="Title 2"/>
          <p:cNvSpPr>
            <a:spLocks noGrp="1"/>
          </p:cNvSpPr>
          <p:nvPr>
            <p:ph type="title"/>
          </p:nvPr>
        </p:nvSpPr>
        <p:spPr>
          <a:xfrm>
            <a:off x="457200" y="0"/>
            <a:ext cx="8229600" cy="1143000"/>
          </a:xfrm>
        </p:spPr>
        <p:txBody>
          <a:bodyPr/>
          <a:lstStyle/>
          <a:p>
            <a:r>
              <a:rPr lang="en-US" b="1" dirty="0" smtClean="0">
                <a:solidFill>
                  <a:schemeClr val="tx1"/>
                </a:solidFill>
              </a:rPr>
              <a:t>Fighting in Europe Concludes</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257800" cy="4572000"/>
          </a:xfrm>
        </p:spPr>
        <p:txBody>
          <a:bodyPr>
            <a:normAutofit fontScale="92500" lnSpcReduction="10000"/>
          </a:bodyPr>
          <a:lstStyle/>
          <a:p>
            <a:r>
              <a:rPr lang="en-US" dirty="0" smtClean="0"/>
              <a:t>Formed in late </a:t>
            </a:r>
            <a:r>
              <a:rPr lang="en-US" b="1" dirty="0" smtClean="0">
                <a:solidFill>
                  <a:srgbClr val="FFFF00"/>
                </a:solidFill>
              </a:rPr>
              <a:t>August 1945 </a:t>
            </a:r>
          </a:p>
          <a:p>
            <a:r>
              <a:rPr lang="en-US" dirty="0" smtClean="0"/>
              <a:t>Main goal: </a:t>
            </a:r>
            <a:r>
              <a:rPr lang="en-US" b="1" dirty="0" smtClean="0">
                <a:solidFill>
                  <a:srgbClr val="FFFF00"/>
                </a:solidFill>
              </a:rPr>
              <a:t>resolve disputes through diplomacy rather than armed conflict </a:t>
            </a:r>
          </a:p>
          <a:p>
            <a:r>
              <a:rPr lang="en-US" dirty="0" smtClean="0"/>
              <a:t>Today more than </a:t>
            </a:r>
            <a:r>
              <a:rPr lang="en-US" b="1" dirty="0" smtClean="0">
                <a:solidFill>
                  <a:srgbClr val="FFFF00"/>
                </a:solidFill>
              </a:rPr>
              <a:t>180 nations </a:t>
            </a:r>
          </a:p>
          <a:p>
            <a:pPr>
              <a:buNone/>
            </a:pPr>
            <a:r>
              <a:rPr lang="en-US" dirty="0" smtClean="0"/>
              <a:t>	belong to the UN </a:t>
            </a:r>
          </a:p>
          <a:p>
            <a:r>
              <a:rPr lang="en-US" dirty="0" smtClean="0"/>
              <a:t>UN headquarters in </a:t>
            </a:r>
            <a:r>
              <a:rPr lang="en-US" b="1" dirty="0" smtClean="0">
                <a:solidFill>
                  <a:srgbClr val="FFFF00"/>
                </a:solidFill>
              </a:rPr>
              <a:t>New York City </a:t>
            </a:r>
          </a:p>
          <a:p>
            <a:r>
              <a:rPr lang="en-US" dirty="0" smtClean="0"/>
              <a:t>UN has made significant </a:t>
            </a:r>
          </a:p>
          <a:p>
            <a:pPr>
              <a:buNone/>
            </a:pPr>
            <a:r>
              <a:rPr lang="en-US" dirty="0" smtClean="0"/>
              <a:t>	contributions to </a:t>
            </a:r>
            <a:r>
              <a:rPr lang="en-US" b="1" dirty="0" smtClean="0">
                <a:solidFill>
                  <a:srgbClr val="FFFF00"/>
                </a:solidFill>
              </a:rPr>
              <a:t>world peace </a:t>
            </a:r>
            <a:r>
              <a:rPr lang="en-US" dirty="0" smtClean="0"/>
              <a:t>but </a:t>
            </a:r>
          </a:p>
          <a:p>
            <a:pPr>
              <a:buNone/>
            </a:pPr>
            <a:r>
              <a:rPr lang="en-US" dirty="0" smtClean="0"/>
              <a:t>	has not completely </a:t>
            </a:r>
            <a:r>
              <a:rPr lang="en-US" b="1" dirty="0" smtClean="0">
                <a:solidFill>
                  <a:srgbClr val="FFFF00"/>
                </a:solidFill>
              </a:rPr>
              <a:t>stopped</a:t>
            </a:r>
            <a:r>
              <a:rPr lang="en-US" dirty="0" smtClean="0">
                <a:solidFill>
                  <a:srgbClr val="FFFF00"/>
                </a:solidFill>
              </a:rPr>
              <a:t> </a:t>
            </a:r>
          </a:p>
          <a:p>
            <a:pPr>
              <a:buNone/>
            </a:pPr>
            <a:r>
              <a:rPr lang="en-US" dirty="0" smtClean="0"/>
              <a:t>	international conflicts </a:t>
            </a:r>
            <a:endParaRPr lang="en-US" dirty="0"/>
          </a:p>
        </p:txBody>
      </p:sp>
      <p:sp>
        <p:nvSpPr>
          <p:cNvPr id="3" name="Title 2"/>
          <p:cNvSpPr>
            <a:spLocks noGrp="1"/>
          </p:cNvSpPr>
          <p:nvPr>
            <p:ph type="title"/>
          </p:nvPr>
        </p:nvSpPr>
        <p:spPr/>
        <p:txBody>
          <a:bodyPr/>
          <a:lstStyle/>
          <a:p>
            <a:r>
              <a:rPr lang="en-US" b="1" dirty="0" smtClean="0">
                <a:solidFill>
                  <a:srgbClr val="FFFF00"/>
                </a:solidFill>
              </a:rPr>
              <a:t>United Nations</a:t>
            </a:r>
            <a:endParaRPr lang="en-US" b="1" dirty="0">
              <a:solidFill>
                <a:srgbClr val="FFFF00"/>
              </a:solidFill>
            </a:endParaRPr>
          </a:p>
        </p:txBody>
      </p:sp>
      <p:pic>
        <p:nvPicPr>
          <p:cNvPr id="31746" name="Picture 2" descr="http://uniosil.org/wp-content/uploads/2010/06/The-United-Nations.jpg"/>
          <p:cNvPicPr>
            <a:picLocks noChangeAspect="1" noChangeArrowheads="1"/>
          </p:cNvPicPr>
          <p:nvPr/>
        </p:nvPicPr>
        <p:blipFill>
          <a:blip r:embed="rId2" cstate="print"/>
          <a:srcRect/>
          <a:stretch>
            <a:fillRect/>
          </a:stretch>
        </p:blipFill>
        <p:spPr bwMode="auto">
          <a:xfrm>
            <a:off x="5772150" y="1752600"/>
            <a:ext cx="2914650" cy="3886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ril 1945 map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91748"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3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r>
              <a:rPr lang="en-US" dirty="0" smtClean="0"/>
              <a:t>By early 1945, Germany was in ruins from the constant fighting .</a:t>
            </a:r>
          </a:p>
          <a:p>
            <a:r>
              <a:rPr lang="en-US" dirty="0" smtClean="0"/>
              <a:t>Allied bombers destroyed cities from the air while their armies marched across Germany.</a:t>
            </a:r>
          </a:p>
          <a:p>
            <a:r>
              <a:rPr lang="en-US" dirty="0" smtClean="0"/>
              <a:t>When </a:t>
            </a:r>
            <a:r>
              <a:rPr lang="en-US" b="1" dirty="0" smtClean="0">
                <a:solidFill>
                  <a:srgbClr val="FFFF00"/>
                </a:solidFill>
              </a:rPr>
              <a:t>Hitler</a:t>
            </a:r>
            <a:r>
              <a:rPr lang="en-US" dirty="0" smtClean="0"/>
              <a:t> learned the Allied forces were within </a:t>
            </a:r>
            <a:r>
              <a:rPr lang="en-US" b="1" dirty="0" smtClean="0">
                <a:solidFill>
                  <a:srgbClr val="FFFF00"/>
                </a:solidFill>
              </a:rPr>
              <a:t>30 miles</a:t>
            </a:r>
            <a:r>
              <a:rPr lang="en-US" b="1" dirty="0" smtClean="0">
                <a:solidFill>
                  <a:srgbClr val="026202"/>
                </a:solidFill>
              </a:rPr>
              <a:t> </a:t>
            </a:r>
            <a:r>
              <a:rPr lang="en-US" dirty="0" smtClean="0"/>
              <a:t>of his underground bunker in </a:t>
            </a:r>
            <a:r>
              <a:rPr lang="en-US" b="1" dirty="0" smtClean="0">
                <a:solidFill>
                  <a:srgbClr val="FFFF00"/>
                </a:solidFill>
              </a:rPr>
              <a:t>Berlin</a:t>
            </a:r>
            <a:r>
              <a:rPr lang="en-US" dirty="0" smtClean="0"/>
              <a:t>, he shot himself to death on </a:t>
            </a:r>
            <a:r>
              <a:rPr lang="en-US" b="1" dirty="0" smtClean="0">
                <a:solidFill>
                  <a:srgbClr val="FFFF00"/>
                </a:solidFill>
              </a:rPr>
              <a:t>April 30, 1945</a:t>
            </a:r>
            <a:r>
              <a:rPr lang="en-US" dirty="0" smtClean="0">
                <a:solidFill>
                  <a:srgbClr val="FFFF00"/>
                </a:solidFill>
              </a:rPr>
              <a:t>.  </a:t>
            </a:r>
          </a:p>
          <a:p>
            <a:r>
              <a:rPr lang="en-US" dirty="0" smtClean="0"/>
              <a:t>German forces officially </a:t>
            </a:r>
            <a:r>
              <a:rPr lang="en-US" b="1" dirty="0" smtClean="0">
                <a:solidFill>
                  <a:srgbClr val="FFFF00"/>
                </a:solidFill>
              </a:rPr>
              <a:t>surrendered</a:t>
            </a:r>
            <a:r>
              <a:rPr lang="en-US" dirty="0" smtClean="0">
                <a:solidFill>
                  <a:srgbClr val="FFFF00"/>
                </a:solidFill>
              </a:rPr>
              <a:t> </a:t>
            </a:r>
            <a:r>
              <a:rPr lang="en-US" dirty="0" smtClean="0"/>
              <a:t>to Allied forces on </a:t>
            </a:r>
            <a:r>
              <a:rPr lang="en-US" b="1" dirty="0" smtClean="0">
                <a:solidFill>
                  <a:srgbClr val="FFFF00"/>
                </a:solidFill>
              </a:rPr>
              <a:t>May 8, 1945</a:t>
            </a:r>
            <a:r>
              <a:rPr lang="en-US" dirty="0" smtClean="0">
                <a:solidFill>
                  <a:srgbClr val="FFFF00"/>
                </a:solidFill>
              </a:rPr>
              <a:t>.  </a:t>
            </a:r>
            <a:r>
              <a:rPr lang="en-US" dirty="0" smtClean="0"/>
              <a:t>This is celebrated as V-E Day (</a:t>
            </a:r>
            <a:r>
              <a:rPr lang="en-US" b="1" dirty="0" smtClean="0">
                <a:solidFill>
                  <a:srgbClr val="FFFF00"/>
                </a:solidFill>
              </a:rPr>
              <a:t>Victory in Europe Day</a:t>
            </a:r>
            <a:r>
              <a:rPr lang="en-US" dirty="0" smtClean="0"/>
              <a:t>).  This was the end of WWII in </a:t>
            </a:r>
            <a:r>
              <a:rPr lang="en-US" b="1" u="sng" dirty="0" smtClean="0">
                <a:solidFill>
                  <a:srgbClr val="FFFF00"/>
                </a:solidFill>
              </a:rPr>
              <a:t>Europe.</a:t>
            </a:r>
            <a:r>
              <a:rPr lang="en-US" dirty="0" smtClean="0"/>
              <a:t> </a:t>
            </a:r>
            <a:endParaRPr lang="en-US" dirty="0"/>
          </a:p>
        </p:txBody>
      </p:sp>
      <p:sp>
        <p:nvSpPr>
          <p:cNvPr id="3" name="Title 2"/>
          <p:cNvSpPr>
            <a:spLocks noGrp="1"/>
          </p:cNvSpPr>
          <p:nvPr>
            <p:ph type="title"/>
          </p:nvPr>
        </p:nvSpPr>
        <p:spPr>
          <a:xfrm>
            <a:off x="457200" y="152400"/>
            <a:ext cx="8229600" cy="1143000"/>
          </a:xfrm>
        </p:spPr>
        <p:txBody>
          <a:bodyPr/>
          <a:lstStyle/>
          <a:p>
            <a:r>
              <a:rPr lang="en-US" b="1" dirty="0" smtClean="0">
                <a:solidFill>
                  <a:srgbClr val="FFFF00"/>
                </a:solidFill>
              </a:rPr>
              <a:t>End of the War in Europe </a:t>
            </a:r>
            <a:endParaRPr lang="en-US" b="1" dirty="0">
              <a:solidFill>
                <a:srgbClr val="FFFF00"/>
              </a:solidFill>
            </a:endParaRPr>
          </a:p>
        </p:txBody>
      </p:sp>
    </p:spTree>
    <p:extLst>
      <p:ext uri="{BB962C8B-B14F-4D97-AF65-F5344CB8AC3E}">
        <p14:creationId xmlns:p14="http://schemas.microsoft.com/office/powerpoint/2010/main" val="64195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The Allied Powers had already defeated the Axis Powers in </a:t>
            </a:r>
            <a:r>
              <a:rPr lang="en-US" sz="3200" dirty="0" smtClean="0"/>
              <a:t>Europe, but not in the Pacific</a:t>
            </a:r>
            <a:endParaRPr lang="en-US" sz="3200" dirty="0" smtClean="0"/>
          </a:p>
          <a:p>
            <a:r>
              <a:rPr lang="en-US" sz="3200" dirty="0" smtClean="0"/>
              <a:t>Japan was becoming more deadly as they were being faced with defeat – kamikaze pilots became popular (trying to inflict the most damage with one plane)</a:t>
            </a:r>
          </a:p>
          <a:p>
            <a:r>
              <a:rPr lang="en-US" sz="3200" dirty="0" smtClean="0"/>
              <a:t>America issued the Potsdam Declaration: “prompt and utter destruction” if Japan refused to surrender </a:t>
            </a:r>
            <a:endParaRPr lang="en-US" sz="3200" dirty="0"/>
          </a:p>
        </p:txBody>
      </p:sp>
      <p:sp>
        <p:nvSpPr>
          <p:cNvPr id="3" name="Title 2"/>
          <p:cNvSpPr>
            <a:spLocks noGrp="1"/>
          </p:cNvSpPr>
          <p:nvPr>
            <p:ph type="title"/>
          </p:nvPr>
        </p:nvSpPr>
        <p:spPr/>
        <p:txBody>
          <a:bodyPr/>
          <a:lstStyle/>
          <a:p>
            <a:r>
              <a:rPr lang="en-US" b="1" dirty="0" smtClean="0"/>
              <a:t>Japanese Surrender? </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a:t>
            </a:r>
            <a:r>
              <a:rPr lang="en-US" b="1" dirty="0" smtClean="0">
                <a:solidFill>
                  <a:srgbClr val="FFFF00"/>
                </a:solidFill>
              </a:rPr>
              <a:t>1940</a:t>
            </a:r>
            <a:r>
              <a:rPr lang="en-US" dirty="0" smtClean="0"/>
              <a:t>, the United States began funding its own secret </a:t>
            </a:r>
            <a:r>
              <a:rPr lang="en-US" b="1" dirty="0" smtClean="0">
                <a:solidFill>
                  <a:srgbClr val="FFFF00"/>
                </a:solidFill>
              </a:rPr>
              <a:t>atomic weapons </a:t>
            </a:r>
            <a:r>
              <a:rPr lang="en-US" dirty="0" smtClean="0"/>
              <a:t>development program code-named the </a:t>
            </a:r>
            <a:r>
              <a:rPr lang="en-US" b="1" dirty="0" smtClean="0">
                <a:solidFill>
                  <a:srgbClr val="FFFF00"/>
                </a:solidFill>
              </a:rPr>
              <a:t>Manhattan Project</a:t>
            </a:r>
          </a:p>
          <a:p>
            <a:r>
              <a:rPr lang="en-US" dirty="0" smtClean="0"/>
              <a:t>Most scientists were </a:t>
            </a:r>
            <a:r>
              <a:rPr lang="en-US" b="1" dirty="0" smtClean="0">
                <a:solidFill>
                  <a:srgbClr val="FFFF00"/>
                </a:solidFill>
              </a:rPr>
              <a:t>refugees from Europe </a:t>
            </a:r>
          </a:p>
          <a:p>
            <a:r>
              <a:rPr lang="en-US" dirty="0" smtClean="0"/>
              <a:t>Operated in </a:t>
            </a:r>
            <a:r>
              <a:rPr lang="en-US" b="1" dirty="0" smtClean="0">
                <a:solidFill>
                  <a:srgbClr val="FFFF00"/>
                </a:solidFill>
              </a:rPr>
              <a:t>Los Alamos</a:t>
            </a:r>
            <a:r>
              <a:rPr lang="en-US" dirty="0" smtClean="0"/>
              <a:t>, New Mexico </a:t>
            </a:r>
          </a:p>
          <a:p>
            <a:r>
              <a:rPr lang="en-US" dirty="0" smtClean="0"/>
              <a:t>Over the next few years, scientists worked on producing the key elements for nuclear fission – uranium 235 and plutonium 239.  </a:t>
            </a:r>
          </a:p>
          <a:p>
            <a:r>
              <a:rPr lang="en-US" dirty="0" smtClean="0"/>
              <a:t>Led by Robert Oppenheimer </a:t>
            </a:r>
          </a:p>
          <a:p>
            <a:r>
              <a:rPr lang="en-US" dirty="0" smtClean="0"/>
              <a:t>July 16, 1945: first successful test of an atomic device – a plutonium bomb – at Alamogordo, New Mexico</a:t>
            </a:r>
            <a:endParaRPr lang="en-US" dirty="0"/>
          </a:p>
        </p:txBody>
      </p:sp>
      <p:sp>
        <p:nvSpPr>
          <p:cNvPr id="3" name="Title 2"/>
          <p:cNvSpPr>
            <a:spLocks noGrp="1"/>
          </p:cNvSpPr>
          <p:nvPr>
            <p:ph type="title"/>
          </p:nvPr>
        </p:nvSpPr>
        <p:spPr/>
        <p:txBody>
          <a:bodyPr/>
          <a:lstStyle/>
          <a:p>
            <a:r>
              <a:rPr lang="en-US" b="1" dirty="0" smtClean="0">
                <a:solidFill>
                  <a:srgbClr val="FFFF00"/>
                </a:solidFill>
              </a:rPr>
              <a:t>Manhattan Project</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200" dirty="0" smtClean="0"/>
              <a:t>Some top commanders in U.S. Army favored “Operation Downfall” </a:t>
            </a:r>
          </a:p>
          <a:p>
            <a:pPr lvl="1"/>
            <a:r>
              <a:rPr lang="en-US" sz="3200" dirty="0" smtClean="0"/>
              <a:t>Massive ground and air assault on Japan </a:t>
            </a:r>
          </a:p>
          <a:p>
            <a:pPr lvl="1"/>
            <a:r>
              <a:rPr lang="en-US" sz="3200" dirty="0" smtClean="0"/>
              <a:t>Truman advised that this option could leave up to one million casualties</a:t>
            </a:r>
          </a:p>
          <a:p>
            <a:r>
              <a:rPr lang="en-US" sz="3200" dirty="0" smtClean="0"/>
              <a:t>Truman preferred using the atomic bomb </a:t>
            </a:r>
          </a:p>
          <a:p>
            <a:pPr lvl="1"/>
            <a:r>
              <a:rPr lang="en-US" sz="3200" dirty="0" smtClean="0"/>
              <a:t>Using the bomb would bring a quick end to the war</a:t>
            </a:r>
          </a:p>
          <a:p>
            <a:pPr lvl="1"/>
            <a:r>
              <a:rPr lang="en-US" sz="3200" dirty="0" smtClean="0"/>
              <a:t>Many also believed that using the bomb would put the United States in a dominant position in the postwar world </a:t>
            </a:r>
          </a:p>
          <a:p>
            <a:pPr lvl="1">
              <a:buNone/>
            </a:pPr>
            <a:endParaRPr lang="en-US" dirty="0"/>
          </a:p>
        </p:txBody>
      </p:sp>
      <p:sp>
        <p:nvSpPr>
          <p:cNvPr id="3" name="Title 2"/>
          <p:cNvSpPr>
            <a:spLocks noGrp="1"/>
          </p:cNvSpPr>
          <p:nvPr>
            <p:ph type="title"/>
          </p:nvPr>
        </p:nvSpPr>
        <p:spPr/>
        <p:txBody>
          <a:bodyPr>
            <a:normAutofit fontScale="90000"/>
          </a:bodyPr>
          <a:lstStyle/>
          <a:p>
            <a:r>
              <a:rPr lang="en-US" b="1" dirty="0" smtClean="0"/>
              <a:t>Should We Use the Atomic Bomb? </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first bomb </a:t>
            </a:r>
            <a:r>
              <a:rPr lang="en-US" b="1" dirty="0" smtClean="0">
                <a:solidFill>
                  <a:srgbClr val="FFFF00"/>
                </a:solidFill>
              </a:rPr>
              <a:t>“Little Boy” </a:t>
            </a:r>
            <a:r>
              <a:rPr lang="en-US" dirty="0" smtClean="0"/>
              <a:t>was dropped from the </a:t>
            </a:r>
            <a:r>
              <a:rPr lang="en-US" i="1" dirty="0" smtClean="0"/>
              <a:t>Enola Gay</a:t>
            </a:r>
            <a:r>
              <a:rPr lang="en-US" dirty="0" smtClean="0"/>
              <a:t> above </a:t>
            </a:r>
            <a:r>
              <a:rPr lang="en-US" b="1" dirty="0" smtClean="0">
                <a:solidFill>
                  <a:srgbClr val="FFFF00"/>
                </a:solidFill>
              </a:rPr>
              <a:t>Hiroshima</a:t>
            </a:r>
            <a:r>
              <a:rPr lang="en-US" b="1" dirty="0" smtClean="0">
                <a:solidFill>
                  <a:srgbClr val="026202"/>
                </a:solidFill>
              </a:rPr>
              <a:t> </a:t>
            </a:r>
            <a:r>
              <a:rPr lang="en-US" dirty="0" smtClean="0"/>
              <a:t>at 8:15am on </a:t>
            </a:r>
            <a:r>
              <a:rPr lang="en-US" b="1" dirty="0" smtClean="0">
                <a:solidFill>
                  <a:srgbClr val="FFFF00"/>
                </a:solidFill>
              </a:rPr>
              <a:t>August 6, 1945 </a:t>
            </a:r>
            <a:r>
              <a:rPr lang="en-US" dirty="0" smtClean="0"/>
              <a:t>(instantly destroyed 5 square miles of the city)</a:t>
            </a:r>
          </a:p>
          <a:p>
            <a:r>
              <a:rPr lang="en-US" dirty="0" smtClean="0"/>
              <a:t>The bomb exploded 2,000 feet above the city </a:t>
            </a:r>
          </a:p>
          <a:p>
            <a:r>
              <a:rPr lang="en-US" dirty="0" smtClean="0"/>
              <a:t>Japan </a:t>
            </a:r>
            <a:r>
              <a:rPr lang="en-US" b="1" dirty="0" smtClean="0">
                <a:solidFill>
                  <a:srgbClr val="FFFF00"/>
                </a:solidFill>
              </a:rPr>
              <a:t>failed to surrender</a:t>
            </a:r>
            <a:r>
              <a:rPr lang="en-US" b="1" dirty="0" smtClean="0">
                <a:solidFill>
                  <a:srgbClr val="026202"/>
                </a:solidFill>
              </a:rPr>
              <a:t> </a:t>
            </a:r>
            <a:r>
              <a:rPr lang="en-US" dirty="0" smtClean="0"/>
              <a:t>after the first bomb, America wanted to end the war and decided to drop a second bomb </a:t>
            </a:r>
          </a:p>
          <a:p>
            <a:r>
              <a:rPr lang="en-US" dirty="0" smtClean="0"/>
              <a:t>Second bomb </a:t>
            </a:r>
            <a:r>
              <a:rPr lang="en-US" b="1" dirty="0" smtClean="0">
                <a:solidFill>
                  <a:srgbClr val="FFFF00"/>
                </a:solidFill>
              </a:rPr>
              <a:t>“Fat Man” </a:t>
            </a:r>
            <a:r>
              <a:rPr lang="en-US" dirty="0" smtClean="0"/>
              <a:t>dropped on </a:t>
            </a:r>
            <a:r>
              <a:rPr lang="en-US" b="1" dirty="0" smtClean="0">
                <a:solidFill>
                  <a:srgbClr val="FFFF00"/>
                </a:solidFill>
              </a:rPr>
              <a:t>Nagasaki</a:t>
            </a:r>
            <a:r>
              <a:rPr lang="en-US" b="1" dirty="0" smtClean="0">
                <a:solidFill>
                  <a:srgbClr val="026202"/>
                </a:solidFill>
              </a:rPr>
              <a:t> </a:t>
            </a:r>
            <a:r>
              <a:rPr lang="en-US" dirty="0" smtClean="0"/>
              <a:t>on</a:t>
            </a:r>
            <a:r>
              <a:rPr lang="en-US" b="1" dirty="0" smtClean="0">
                <a:solidFill>
                  <a:srgbClr val="026202"/>
                </a:solidFill>
              </a:rPr>
              <a:t> </a:t>
            </a:r>
            <a:r>
              <a:rPr lang="en-US" b="1" dirty="0" smtClean="0">
                <a:solidFill>
                  <a:srgbClr val="FFFF00"/>
                </a:solidFill>
              </a:rPr>
              <a:t>August 9, 1945</a:t>
            </a:r>
            <a:r>
              <a:rPr lang="en-US" b="1" dirty="0" smtClean="0">
                <a:solidFill>
                  <a:srgbClr val="026202"/>
                </a:solidFill>
              </a:rPr>
              <a:t> </a:t>
            </a:r>
            <a:r>
              <a:rPr lang="en-US" dirty="0" smtClean="0"/>
              <a:t>at 11:02am  (based on the topography of the city, only 2.6 square miles destroyed) </a:t>
            </a:r>
          </a:p>
          <a:p>
            <a:r>
              <a:rPr lang="en-US" dirty="0" smtClean="0"/>
              <a:t>Nearly</a:t>
            </a:r>
            <a:r>
              <a:rPr lang="en-US" b="1" dirty="0" smtClean="0">
                <a:solidFill>
                  <a:srgbClr val="026202"/>
                </a:solidFill>
              </a:rPr>
              <a:t> </a:t>
            </a:r>
            <a:r>
              <a:rPr lang="en-US" b="1" dirty="0" smtClean="0">
                <a:solidFill>
                  <a:srgbClr val="FFFF00"/>
                </a:solidFill>
              </a:rPr>
              <a:t>200,000 people were killed instantly, </a:t>
            </a:r>
            <a:r>
              <a:rPr lang="en-US" dirty="0" smtClean="0"/>
              <a:t>thousands of others suffered effects for years </a:t>
            </a:r>
            <a:endParaRPr lang="en-US" dirty="0"/>
          </a:p>
        </p:txBody>
      </p:sp>
      <p:sp>
        <p:nvSpPr>
          <p:cNvPr id="3" name="Title 2"/>
          <p:cNvSpPr>
            <a:spLocks noGrp="1"/>
          </p:cNvSpPr>
          <p:nvPr>
            <p:ph type="title"/>
          </p:nvPr>
        </p:nvSpPr>
        <p:spPr/>
        <p:txBody>
          <a:bodyPr/>
          <a:lstStyle/>
          <a:p>
            <a:r>
              <a:rPr lang="en-US" b="1" dirty="0" smtClean="0">
                <a:solidFill>
                  <a:srgbClr val="FFFF00"/>
                </a:solidFill>
              </a:rPr>
              <a:t>Hiroshima &amp; Nagasaki</a:t>
            </a:r>
            <a:endParaRPr lang="en-US" b="1"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871</TotalTime>
  <Words>1157</Words>
  <Application>Microsoft Office PowerPoint</Application>
  <PresentationFormat>On-screen Show (4:3)</PresentationFormat>
  <Paragraphs>81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Constantia</vt:lpstr>
      <vt:lpstr>Georgia</vt:lpstr>
      <vt:lpstr>Mistral</vt:lpstr>
      <vt:lpstr>Wingdings 2</vt:lpstr>
      <vt:lpstr>Paper</vt:lpstr>
      <vt:lpstr>Warm Up</vt:lpstr>
      <vt:lpstr>The Atomic Age:  Nuclear Weapons in WWII</vt:lpstr>
      <vt:lpstr>Fighting in Europe Concludes</vt:lpstr>
      <vt:lpstr>PowerPoint Presentation</vt:lpstr>
      <vt:lpstr>End of the War in Europe </vt:lpstr>
      <vt:lpstr>Japanese Surrender? </vt:lpstr>
      <vt:lpstr>Manhattan Project</vt:lpstr>
      <vt:lpstr>Should We Use the Atomic Bomb? </vt:lpstr>
      <vt:lpstr>Hiroshima &amp; Nagasaki</vt:lpstr>
      <vt:lpstr>PowerPoint Presentation</vt:lpstr>
      <vt:lpstr>PowerPoint Presentation</vt:lpstr>
      <vt:lpstr>PowerPoint Presentation</vt:lpstr>
      <vt:lpstr>Where is  Hiroshima  &amp; Nagasaki?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 Japanese Surrender</vt:lpstr>
      <vt:lpstr>PowerPoint Presentation</vt:lpstr>
      <vt:lpstr>PowerPoint Presentation</vt:lpstr>
      <vt:lpstr>PowerPoint Presentation</vt:lpstr>
      <vt:lpstr>PowerPoint Presentation</vt:lpstr>
      <vt:lpstr>PowerPoint Presentation</vt:lpstr>
      <vt:lpstr>United Nations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Atomic Age:  Nuclear Weapons in WWII</dc:title>
  <dc:creator>Leslie Sniegowski</dc:creator>
  <cp:lastModifiedBy>lgreene4</cp:lastModifiedBy>
  <cp:revision>42</cp:revision>
  <cp:lastPrinted>2016-04-13T11:02:35Z</cp:lastPrinted>
  <dcterms:created xsi:type="dcterms:W3CDTF">2011-02-27T21:00:36Z</dcterms:created>
  <dcterms:modified xsi:type="dcterms:W3CDTF">2018-04-10T19:20:17Z</dcterms:modified>
</cp:coreProperties>
</file>