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6BBA1-44EE-4EF3-910E-DA3242691EAA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D5A43-E422-457E-A284-3BA35AC8A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81954F1-B7CD-447B-BA5C-899DDCFFDE26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8253203-3C53-4B55-BF5C-7BD42F663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4F1-B7CD-447B-BA5C-899DDCFFDE26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3203-3C53-4B55-BF5C-7BD42F663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4F1-B7CD-447B-BA5C-899DDCFFDE26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3203-3C53-4B55-BF5C-7BD42F663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81954F1-B7CD-447B-BA5C-899DDCFFDE26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253203-3C53-4B55-BF5C-7BD42F663C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81954F1-B7CD-447B-BA5C-899DDCFFDE26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8253203-3C53-4B55-BF5C-7BD42F663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4F1-B7CD-447B-BA5C-899DDCFFDE26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3203-3C53-4B55-BF5C-7BD42F663C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4F1-B7CD-447B-BA5C-899DDCFFDE26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3203-3C53-4B55-BF5C-7BD42F663C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1954F1-B7CD-447B-BA5C-899DDCFFDE26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253203-3C53-4B55-BF5C-7BD42F663C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4F1-B7CD-447B-BA5C-899DDCFFDE26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3203-3C53-4B55-BF5C-7BD42F663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81954F1-B7CD-447B-BA5C-899DDCFFDE26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253203-3C53-4B55-BF5C-7BD42F663C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1954F1-B7CD-447B-BA5C-899DDCFFDE26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253203-3C53-4B55-BF5C-7BD42F663C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81954F1-B7CD-447B-BA5C-899DDCFFDE26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253203-3C53-4B55-BF5C-7BD42F663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eqP11Nbjrzm2M&amp;tbnid=55m_A5I2qk1h4M:&amp;ved=0CAgQjRwwAA&amp;url=http://sweetclipart.com/indian-harvest-corn-maize-375&amp;ei=FBBKUv-cPOTE4AOws4D4DA&amp;psig=AFQjCNGASnIw1XFIx_T0z9hRhLTD4hr_sw&amp;ust=1380671893014943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990600"/>
            <a:ext cx="7086600" cy="2133600"/>
          </a:xfrm>
        </p:spPr>
        <p:txBody>
          <a:bodyPr>
            <a:noAutofit/>
          </a:bodyPr>
          <a:lstStyle/>
          <a:p>
            <a:r>
              <a:rPr lang="en-US" sz="6600" dirty="0" smtClean="0"/>
              <a:t>The Columbian Exchange</a:t>
            </a:r>
            <a:endParaRPr lang="en-US" sz="6600" dirty="0"/>
          </a:p>
        </p:txBody>
      </p:sp>
      <p:pic>
        <p:nvPicPr>
          <p:cNvPr id="1028" name="Picture 4" descr="http://colonial.phillipmartin.info/african_slave_trade_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429000"/>
            <a:ext cx="3886200" cy="2590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Old World to New World - 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295400"/>
            <a:ext cx="6934200" cy="517855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horses</a:t>
            </a:r>
          </a:p>
          <a:p>
            <a:r>
              <a:rPr lang="en-US" sz="4000" dirty="0" smtClean="0"/>
              <a:t>cattle</a:t>
            </a:r>
          </a:p>
          <a:p>
            <a:r>
              <a:rPr lang="en-US" sz="4000" dirty="0" smtClean="0"/>
              <a:t>pigs</a:t>
            </a:r>
          </a:p>
          <a:p>
            <a:r>
              <a:rPr lang="en-US" sz="4000" dirty="0" smtClean="0"/>
              <a:t>sheep</a:t>
            </a:r>
          </a:p>
          <a:p>
            <a:r>
              <a:rPr lang="en-US" sz="4000" dirty="0" smtClean="0"/>
              <a:t>goats</a:t>
            </a:r>
          </a:p>
          <a:p>
            <a:r>
              <a:rPr lang="en-US" sz="4000" dirty="0" smtClean="0"/>
              <a:t>chickens</a:t>
            </a:r>
          </a:p>
        </p:txBody>
      </p:sp>
      <p:pic>
        <p:nvPicPr>
          <p:cNvPr id="23554" name="Picture 2" descr="C:\Users\Leslie\AppData\Local\Microsoft\Windows\Temporary Internet Files\Content.IE5\750B1WF8\MC90034385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295400"/>
            <a:ext cx="2629185" cy="1447800"/>
          </a:xfrm>
          <a:prstGeom prst="rect">
            <a:avLst/>
          </a:prstGeom>
          <a:noFill/>
        </p:spPr>
      </p:pic>
      <p:pic>
        <p:nvPicPr>
          <p:cNvPr id="23555" name="Picture 3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581400" y="2590800"/>
            <a:ext cx="2124668" cy="1509666"/>
          </a:xfrm>
          <a:prstGeom prst="rect">
            <a:avLst/>
          </a:prstGeom>
          <a:noFill/>
        </p:spPr>
      </p:pic>
      <p:pic>
        <p:nvPicPr>
          <p:cNvPr id="23558" name="Picture 6" descr="C:\Users\Leslie\AppData\Local\Microsoft\Windows\Temporary Internet Files\Content.IE5\750B1WF8\MC90002690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867400" y="3581400"/>
            <a:ext cx="2816128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15962"/>
          </a:xfrm>
        </p:spPr>
        <p:txBody>
          <a:bodyPr/>
          <a:lstStyle/>
          <a:p>
            <a:r>
              <a:rPr lang="en-US" dirty="0" smtClean="0"/>
              <a:t>Old World to New World -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102352"/>
          </a:xfrm>
        </p:spPr>
        <p:txBody>
          <a:bodyPr>
            <a:normAutofit/>
          </a:bodyPr>
          <a:lstStyle/>
          <a:p>
            <a:pPr lvl="2"/>
            <a:r>
              <a:rPr lang="en-US" sz="3600" dirty="0" smtClean="0"/>
              <a:t> measles   	                     </a:t>
            </a:r>
          </a:p>
          <a:p>
            <a:pPr lvl="2"/>
            <a:r>
              <a:rPr lang="en-US" sz="3600" dirty="0" smtClean="0"/>
              <a:t> chicken pox </a:t>
            </a:r>
          </a:p>
          <a:p>
            <a:pPr lvl="2"/>
            <a:r>
              <a:rPr lang="en-US" sz="3600" dirty="0" smtClean="0"/>
              <a:t> smallpox </a:t>
            </a:r>
          </a:p>
          <a:p>
            <a:pPr lvl="2"/>
            <a:r>
              <a:rPr lang="en-US" sz="3600" dirty="0" smtClean="0"/>
              <a:t> yellow fever </a:t>
            </a:r>
          </a:p>
          <a:p>
            <a:pPr lvl="2"/>
            <a:r>
              <a:rPr lang="en-US" sz="3600" dirty="0" smtClean="0"/>
              <a:t> malaria</a:t>
            </a:r>
          </a:p>
          <a:p>
            <a:pPr lvl="2"/>
            <a:r>
              <a:rPr lang="en-US" sz="3600" dirty="0" smtClean="0"/>
              <a:t> influenza (flu)</a:t>
            </a:r>
          </a:p>
        </p:txBody>
      </p:sp>
      <p:pic>
        <p:nvPicPr>
          <p:cNvPr id="24580" name="Picture 4" descr="C:\Users\Leslie\AppData\Local\Microsoft\Windows\Temporary Internet Files\Content.IE5\W4XY8AUF\MC9004343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844293"/>
            <a:ext cx="2667000" cy="24165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vhinkle.com/modern/columbian_exchan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9069518" cy="47488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smtClean="0"/>
              <a:t>Effects of the Columbian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102352"/>
          </a:xfrm>
        </p:spPr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3200" dirty="0" smtClean="0"/>
              <a:t>Both hemispheres were introduced to new foods and animals that changed entire societies.</a:t>
            </a:r>
          </a:p>
          <a:p>
            <a:pPr marL="457200" indent="-457200">
              <a:buAutoNum type="alphaUcPeriod"/>
            </a:pPr>
            <a:r>
              <a:rPr lang="en-US" sz="3200" dirty="0" smtClean="0"/>
              <a:t>Potatoes and corn became major food sources for Europeans allowing populations to increase greatly.</a:t>
            </a:r>
          </a:p>
        </p:txBody>
      </p:sp>
      <p:pic>
        <p:nvPicPr>
          <p:cNvPr id="25602" name="Picture 2" descr="C:\Users\Leslie\AppData\Local\Microsoft\Windows\Temporary Internet Files\Content.IE5\750B1WF8\MC9003264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876800"/>
            <a:ext cx="1857146" cy="1358798"/>
          </a:xfrm>
          <a:prstGeom prst="rect">
            <a:avLst/>
          </a:prstGeom>
          <a:noFill/>
        </p:spPr>
      </p:pic>
      <p:pic>
        <p:nvPicPr>
          <p:cNvPr id="25605" name="Picture 5" descr="C:\Users\Leslie\AppData\Local\Microsoft\Windows\Temporary Internet Files\Content.IE5\HTL1PYX0\MC90033128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876800"/>
            <a:ext cx="1795604" cy="1424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the Columbian Exchange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UcPeriod" startAt="3"/>
            </a:pPr>
            <a:r>
              <a:rPr lang="en-US" sz="3200" dirty="0" smtClean="0"/>
              <a:t>The introduction of pigs, cows, and horses gave new food sources and new animals for the Native Americans to use. </a:t>
            </a:r>
          </a:p>
          <a:p>
            <a:pPr marL="457200" indent="-457200">
              <a:buAutoNum type="alphaUcPeriod" startAt="3"/>
            </a:pPr>
            <a:r>
              <a:rPr lang="en-US" sz="3200" dirty="0" smtClean="0"/>
              <a:t>The diseases the Europeans brought with them killed up to 90% of the Native Americans in the New World.</a:t>
            </a:r>
          </a:p>
          <a:p>
            <a:pPr marL="457200" indent="-457200">
              <a:buFont typeface="+mj-lt"/>
              <a:buAutoNum type="alphaUcPeriod"/>
            </a:pPr>
            <a:endParaRPr lang="en-US" sz="3200" dirty="0" smtClean="0"/>
          </a:p>
          <a:p>
            <a:pPr marL="457200" indent="-457200">
              <a:buFont typeface="+mj-lt"/>
              <a:buAutoNum type="alphaUcPeriod"/>
            </a:pPr>
            <a:endParaRPr lang="en-US" sz="3200" dirty="0" smtClean="0"/>
          </a:p>
          <a:p>
            <a:pPr marL="457200" indent="-457200">
              <a:buFont typeface="+mj-lt"/>
              <a:buAutoNum type="alphaUcPeriod"/>
            </a:pPr>
            <a:endParaRPr lang="en-US" sz="3200" dirty="0"/>
          </a:p>
        </p:txBody>
      </p:sp>
      <p:pic>
        <p:nvPicPr>
          <p:cNvPr id="26627" name="Picture 3" descr="C:\Users\Leslie\AppData\Local\Microsoft\Windows\Temporary Internet Files\Content.IE5\750B1WF8\MC9000572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5181600"/>
            <a:ext cx="1810512" cy="14392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the Columbian Exchange (Continued)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873752"/>
          </a:xfrm>
        </p:spPr>
        <p:txBody>
          <a:bodyPr>
            <a:normAutofit/>
          </a:bodyPr>
          <a:lstStyle/>
          <a:p>
            <a:pPr marL="457200" indent="-457200">
              <a:buAutoNum type="alphaUcPeriod" startAt="5"/>
            </a:pPr>
            <a:r>
              <a:rPr lang="en-US" sz="4000" dirty="0" smtClean="0"/>
              <a:t>European conquest of the Native Americans was made easy by the effect disease had on the Natives. </a:t>
            </a:r>
          </a:p>
          <a:p>
            <a:pPr marL="457200" indent="-457200">
              <a:buNone/>
            </a:pPr>
            <a:endParaRPr lang="en-US" sz="4000" dirty="0"/>
          </a:p>
        </p:txBody>
      </p:sp>
      <p:pic>
        <p:nvPicPr>
          <p:cNvPr id="27650" name="Picture 2" descr="C:\Users\Leslie\AppData\Local\Microsoft\Windows\Temporary Internet Files\Content.IE5\HTL1PYX0\MC90035591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657600"/>
            <a:ext cx="1984858" cy="2737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smtClean="0"/>
              <a:t>STARTER (</a:t>
            </a:r>
            <a:r>
              <a:rPr lang="en-US" b="1" u="sng" dirty="0" smtClean="0"/>
              <a:t>LEFT</a:t>
            </a:r>
            <a:r>
              <a:rPr lang="en-US" dirty="0" smtClean="0"/>
              <a:t>-Side of Notebook):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001000" cy="5102352"/>
          </a:xfrm>
        </p:spPr>
        <p:txBody>
          <a:bodyPr/>
          <a:lstStyle/>
          <a:p>
            <a:pPr lvl="0"/>
            <a:r>
              <a:rPr lang="en-US" dirty="0" smtClean="0"/>
              <a:t>What happens when you mix blue and red paint?  Yellow and red paint? 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Can you get back the original colors? 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What specific things might the two different colors of paint represent when dealing with the first interactions between natives and Europeans in the New World?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C:\Users\Leslie\AppData\Local\Microsoft\Windows\Temporary Internet Files\Content.IE5\23IFN0YA\MC900280686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143000"/>
            <a:ext cx="16764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Video Notes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/>
          <a:lstStyle/>
          <a:p>
            <a:r>
              <a:rPr lang="en-US" dirty="0" smtClean="0"/>
              <a:t>Create the chart below on the LEFT-side of your notebook under the starter journal to take notes while we watch the video.  </a:t>
            </a:r>
          </a:p>
          <a:p>
            <a:r>
              <a:rPr lang="en-US" dirty="0" smtClean="0"/>
              <a:t>Write down as many details as you can get from the video.  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3276600"/>
          <a:ext cx="8153400" cy="2332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7763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New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smtClean="0"/>
                        <a:t>World</a:t>
                      </a:r>
                      <a:endParaRPr lang="en-US" sz="2400" baseline="0" dirty="0" smtClean="0"/>
                    </a:p>
                    <a:p>
                      <a:pPr algn="ctr"/>
                      <a:r>
                        <a:rPr lang="en-US" sz="2400" baseline="0" dirty="0" smtClean="0"/>
                        <a:t>(</a:t>
                      </a:r>
                      <a:r>
                        <a:rPr lang="en-US" sz="2400" baseline="0" dirty="0" smtClean="0"/>
                        <a:t>Americas)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Old </a:t>
                      </a:r>
                      <a:r>
                        <a:rPr lang="en-US" sz="2400" dirty="0" smtClean="0"/>
                        <a:t>World</a:t>
                      </a:r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smtClean="0"/>
                        <a:t>Europ</a:t>
                      </a:r>
                      <a:r>
                        <a:rPr lang="en-US" sz="2400" baseline="0" smtClean="0"/>
                        <a:t>e</a:t>
                      </a:r>
                      <a:r>
                        <a:rPr lang="en-US" sz="2400" baseline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  <a:tr h="150962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8914" name="Picture 2" descr="C:\Documents and Settings\lsniegowski\Local Settings\Temporary Internet Files\Content.IE5\MALYXTF1\MC9003684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274546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Post-Video Reflection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did you fill in on your chart? </a:t>
            </a:r>
          </a:p>
          <a:p>
            <a:r>
              <a:rPr lang="en-US" sz="3200" dirty="0" smtClean="0"/>
              <a:t>Observations from video? 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3276600"/>
          <a:ext cx="8153400" cy="2332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7763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New</a:t>
                      </a:r>
                      <a:r>
                        <a:rPr lang="en-US" sz="2400" baseline="0" dirty="0" smtClean="0"/>
                        <a:t> World -&gt; Old World 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(Americas) -&gt; (Europe)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Old World -&gt; New World</a:t>
                      </a:r>
                    </a:p>
                    <a:p>
                      <a:pPr algn="ctr"/>
                      <a:r>
                        <a:rPr lang="en-US" sz="2400" dirty="0" smtClean="0"/>
                        <a:t>(Europ</a:t>
                      </a:r>
                      <a:r>
                        <a:rPr lang="en-US" sz="2400" baseline="0" dirty="0" smtClean="0"/>
                        <a:t>e) -&gt; (Americas) </a:t>
                      </a:r>
                      <a:endParaRPr lang="en-US" sz="2400" dirty="0"/>
                    </a:p>
                  </a:txBody>
                  <a:tcPr/>
                </a:tc>
              </a:tr>
              <a:tr h="150962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Basic Definition – Columbian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01000" cy="51785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Columbian Exchange represents the movement of plants, animals, diseases, and people between Europe, the Americas, and Africa following Columbus’ discovery of the New World.</a:t>
            </a:r>
          </a:p>
          <a:p>
            <a:pPr>
              <a:buNone/>
            </a:pPr>
            <a:endParaRPr lang="en-US" sz="3200" dirty="0"/>
          </a:p>
        </p:txBody>
      </p:sp>
      <p:pic>
        <p:nvPicPr>
          <p:cNvPr id="39938" name="Picture 2" descr="C:\Documents and Settings\lsniegowski\Local Settings\Temporary Internet Files\Content.IE5\MALYXTF1\MC90005101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267200"/>
            <a:ext cx="3133954" cy="1849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New World to Old World - PLANTS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6934200" cy="48737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600" dirty="0" smtClean="0"/>
              <a:t>pumpkins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peanuts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maize (corn)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potatoes 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beans 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squash 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tobacco 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cacao (source of chocolate)</a:t>
            </a:r>
          </a:p>
        </p:txBody>
      </p:sp>
      <p:pic>
        <p:nvPicPr>
          <p:cNvPr id="1026" name="Picture 2" descr="C:\Users\Leslie\AppData\Local\Microsoft\Windows\Temporary Internet Files\Content.IE5\A0QYK5ED\MC90043625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762000"/>
            <a:ext cx="1828572" cy="1828572"/>
          </a:xfrm>
          <a:prstGeom prst="rect">
            <a:avLst/>
          </a:prstGeom>
          <a:noFill/>
        </p:spPr>
      </p:pic>
      <p:pic>
        <p:nvPicPr>
          <p:cNvPr id="1029" name="Picture 5" descr="http://sweetclipart.com/multisite/sweetclipart/files/harvest_indian_corn_0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1600200"/>
            <a:ext cx="1499924" cy="2133600"/>
          </a:xfrm>
          <a:prstGeom prst="rect">
            <a:avLst/>
          </a:prstGeom>
          <a:noFill/>
        </p:spPr>
      </p:pic>
      <p:pic>
        <p:nvPicPr>
          <p:cNvPr id="1030" name="Picture 6" descr="C:\Users\Leslie\AppData\Local\Microsoft\Windows\Temporary Internet Files\Content.IE5\W4XY8AUF\MC90033128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3352800"/>
            <a:ext cx="1795604" cy="1424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New World to Old World - 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71600" y="1219200"/>
            <a:ext cx="6553200" cy="525475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llamas</a:t>
            </a:r>
          </a:p>
          <a:p>
            <a:r>
              <a:rPr lang="en-US" sz="4400" dirty="0" smtClean="0"/>
              <a:t>alpacas</a:t>
            </a:r>
          </a:p>
          <a:p>
            <a:r>
              <a:rPr lang="en-US" sz="4400" dirty="0" smtClean="0"/>
              <a:t>guinea pigs </a:t>
            </a:r>
          </a:p>
          <a:p>
            <a:r>
              <a:rPr lang="en-US" sz="4400" dirty="0" smtClean="0"/>
              <a:t>turkeys </a:t>
            </a:r>
          </a:p>
        </p:txBody>
      </p:sp>
      <p:pic>
        <p:nvPicPr>
          <p:cNvPr id="20482" name="Picture 2" descr="C:\Users\Leslie\AppData\Local\Microsoft\Windows\Temporary Internet Files\Content.IE5\HTL1PYX0\MC90035984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295400"/>
            <a:ext cx="1545336" cy="2115178"/>
          </a:xfrm>
          <a:prstGeom prst="rect">
            <a:avLst/>
          </a:prstGeom>
          <a:noFill/>
        </p:spPr>
      </p:pic>
      <p:pic>
        <p:nvPicPr>
          <p:cNvPr id="20484" name="Picture 4" descr="C:\Users\Leslie\AppData\Local\Microsoft\Windows\Temporary Internet Files\Content.IE5\HTL1PYX0\MC90043457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505200"/>
            <a:ext cx="1927225" cy="22100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15962"/>
          </a:xfrm>
        </p:spPr>
        <p:txBody>
          <a:bodyPr/>
          <a:lstStyle/>
          <a:p>
            <a:r>
              <a:rPr lang="en-US" dirty="0" smtClean="0"/>
              <a:t>New World to Old World -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219200"/>
            <a:ext cx="7086600" cy="5254752"/>
          </a:xfrm>
        </p:spPr>
        <p:txBody>
          <a:bodyPr>
            <a:normAutofit/>
          </a:bodyPr>
          <a:lstStyle/>
          <a:p>
            <a:r>
              <a:rPr lang="en-US" sz="3600" smtClean="0"/>
              <a:t>Hepatitis</a:t>
            </a:r>
            <a:endParaRPr lang="en-US" sz="3600" dirty="0" smtClean="0"/>
          </a:p>
          <a:p>
            <a:r>
              <a:rPr lang="en-US" sz="3600" dirty="0" smtClean="0"/>
              <a:t>Polio</a:t>
            </a:r>
          </a:p>
          <a:p>
            <a:r>
              <a:rPr lang="en-US" sz="3600" dirty="0" smtClean="0"/>
              <a:t>Tuberculosis</a:t>
            </a:r>
          </a:p>
        </p:txBody>
      </p:sp>
      <p:pic>
        <p:nvPicPr>
          <p:cNvPr id="21508" name="Picture 4" descr="C:\Users\Leslie\AppData\Local\Microsoft\Windows\Temporary Internet Files\Content.IE5\750B1WF8\MC9001045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676400"/>
            <a:ext cx="2935834" cy="28683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Old World to New World -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95400" y="1219200"/>
            <a:ext cx="6629400" cy="52547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rice                       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melons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wheat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barley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oats                       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coffee                    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sugarcane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bananas </a:t>
            </a:r>
            <a:endParaRPr lang="en-US" sz="3200" dirty="0"/>
          </a:p>
        </p:txBody>
      </p:sp>
      <p:pic>
        <p:nvPicPr>
          <p:cNvPr id="22530" name="Picture 2" descr="C:\Users\Leslie\AppData\Local\Microsoft\Windows\Temporary Internet Files\Content.IE5\HTL1PYX0\MP90044864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066800"/>
            <a:ext cx="1581150" cy="2108200"/>
          </a:xfrm>
          <a:prstGeom prst="rect">
            <a:avLst/>
          </a:prstGeom>
          <a:noFill/>
        </p:spPr>
      </p:pic>
      <p:pic>
        <p:nvPicPr>
          <p:cNvPr id="22531" name="Picture 3" descr="C:\Users\Leslie\AppData\Local\Microsoft\Windows\Temporary Internet Files\Content.IE5\W4XY8AUF\MC90000126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667000"/>
            <a:ext cx="1753528" cy="1828800"/>
          </a:xfrm>
          <a:prstGeom prst="rect">
            <a:avLst/>
          </a:prstGeom>
          <a:noFill/>
        </p:spPr>
      </p:pic>
      <p:pic>
        <p:nvPicPr>
          <p:cNvPr id="22532" name="Picture 4" descr="C:\Users\Leslie\AppData\Local\Microsoft\Windows\Temporary Internet Files\Content.IE5\750B1WF8\MC900436895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715000" y="3886200"/>
            <a:ext cx="2628900" cy="2628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864</TotalTime>
  <Words>376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The Columbian Exchange</vt:lpstr>
      <vt:lpstr>STARTER (LEFT-Side of Notebook): </vt:lpstr>
      <vt:lpstr>Video Notes </vt:lpstr>
      <vt:lpstr>Post-Video Reflection </vt:lpstr>
      <vt:lpstr>Basic Definition – Columbian Exchange</vt:lpstr>
      <vt:lpstr>New World to Old World - PLANTS </vt:lpstr>
      <vt:lpstr>New World to Old World - ANIMALS</vt:lpstr>
      <vt:lpstr>New World to Old World - DISEASES</vt:lpstr>
      <vt:lpstr>Old World to New World - PLANTS</vt:lpstr>
      <vt:lpstr>Old World to New World - ANIMALS</vt:lpstr>
      <vt:lpstr>Old World to New World - DISEASES</vt:lpstr>
      <vt:lpstr>Slide 12</vt:lpstr>
      <vt:lpstr>Effects of the Columbian Exchange</vt:lpstr>
      <vt:lpstr>Effects of the Columbian Exchange (Continued)</vt:lpstr>
      <vt:lpstr>Effects of the Columbian Exchange (Continued) 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Columbian Exchange</dc:title>
  <dc:creator>lsniegowski</dc:creator>
  <cp:lastModifiedBy>lsniegowski</cp:lastModifiedBy>
  <cp:revision>41</cp:revision>
  <dcterms:created xsi:type="dcterms:W3CDTF">2013-09-30T19:54:12Z</dcterms:created>
  <dcterms:modified xsi:type="dcterms:W3CDTF">2014-10-01T16:48:25Z</dcterms:modified>
</cp:coreProperties>
</file>