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70104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1AB9AE5B-B16D-4831-84D3-294B5CB0546C}">
  <a:tblStyle styleId="{1AB9AE5B-B16D-4831-84D3-294B5CB0546C}" styleName="Table_0">
    <a:wholeTbl>
      <a:tcTxStyle b="off" i="off">
        <a:font>
          <a:latin typeface="Rockwell"/>
          <a:ea typeface="Rockwell"/>
          <a:cs typeface="Rockwel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9E7E9"/>
          </a:solidFill>
        </a:fill>
      </a:tcStyle>
    </a:wholeTbl>
    <a:band1H>
      <a:tcTxStyle/>
      <a:tcStyle>
        <a:fill>
          <a:solidFill>
            <a:srgbClr val="F3CCCF"/>
          </a:solidFill>
        </a:fill>
      </a:tcStyle>
    </a:band1H>
    <a:band2H>
      <a:tcTxStyle/>
    </a:band2H>
    <a:band1V>
      <a:tcTxStyle/>
      <a:tcStyle>
        <a:fill>
          <a:solidFill>
            <a:srgbClr val="F3CCCF"/>
          </a:solidFill>
        </a:fill>
      </a:tcStyle>
    </a:band1V>
    <a:band2V>
      <a:tcTxStyle/>
    </a:band2V>
    <a:lastCol>
      <a:tcTxStyle b="on" i="off">
        <a:font>
          <a:latin typeface="Rockwell"/>
          <a:ea typeface="Rockwell"/>
          <a:cs typeface="Rockwel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Rockwell"/>
          <a:ea typeface="Rockwell"/>
          <a:cs typeface="Rockwel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9EF1AD0D-4305-442D-A7D4-FBE9B5E7AF2B}" styleName="Table_1">
    <a:wholeTbl>
      <a:tcTxStyle b="off" i="off">
        <a:font>
          <a:latin typeface="Rockwell"/>
          <a:ea typeface="Rockwell"/>
          <a:cs typeface="Rockwel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8F1F8"/>
          </a:solidFill>
        </a:fill>
      </a:tcStyle>
    </a:wholeTbl>
    <a:band1H>
      <a:tcTxStyle/>
      <a:tcStyle>
        <a:fill>
          <a:solidFill>
            <a:srgbClr val="CFE1F1"/>
          </a:solidFill>
        </a:fill>
      </a:tcStyle>
    </a:band1H>
    <a:band2H>
      <a:tcTxStyle/>
    </a:band2H>
    <a:band1V>
      <a:tcTxStyle/>
      <a:tcStyle>
        <a:fill>
          <a:solidFill>
            <a:srgbClr val="CFE1F1"/>
          </a:solidFill>
        </a:fill>
      </a:tcStyle>
    </a:band1V>
    <a:band2V>
      <a:tcTxStyle/>
    </a:band2V>
    <a:lastCol>
      <a:tcTxStyle b="on" i="off">
        <a:font>
          <a:latin typeface="Rockwell"/>
          <a:ea typeface="Rockwell"/>
          <a:cs typeface="Rockwell"/>
        </a:font>
        <a:schemeClr val="lt1"/>
      </a:tcTxStyle>
      <a:tcStyle>
        <a:fill>
          <a:solidFill>
            <a:schemeClr val="accent5"/>
          </a:solidFill>
        </a:fill>
      </a:tcStyle>
    </a:lastCol>
    <a:firstCol>
      <a:tcTxStyle b="on" i="off">
        <a:font>
          <a:latin typeface="Rockwell"/>
          <a:ea typeface="Rockwell"/>
          <a:cs typeface="Rockwell"/>
        </a:font>
        <a:schemeClr val="lt1"/>
      </a:tcTxStyle>
      <a:tcStyle>
        <a:fill>
          <a:solidFill>
            <a:schemeClr val="accent5"/>
          </a:solidFill>
        </a:fill>
      </a:tcStyle>
    </a:firstCol>
    <a:la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5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5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685347" y="1122363"/>
            <a:ext cx="7773308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Bookman Old Style"/>
              <a:buNone/>
              <a:defRPr b="1" i="0" sz="4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685347" y="3602038"/>
            <a:ext cx="7773308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noramic Picture with Ca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685355" y="4289373"/>
            <a:ext cx="7775673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Bookman Old Style"/>
              <a:buNone/>
              <a:defRPr b="1" i="0" sz="2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0" name="Shape 70"/>
          <p:cNvSpPr/>
          <p:nvPr>
            <p:ph idx="2" type="pic"/>
          </p:nvPr>
        </p:nvSpPr>
        <p:spPr>
          <a:xfrm>
            <a:off x="685355" y="621322"/>
            <a:ext cx="7775673" cy="3379735"/>
          </a:xfrm>
          <a:prstGeom prst="rect">
            <a:avLst/>
          </a:prstGeom>
          <a:noFill/>
          <a:ln cap="sq" cmpd="sng" w="190500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346" y="5108728"/>
            <a:ext cx="7774499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and Capti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685346" y="609601"/>
            <a:ext cx="7765322" cy="34248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Bookman Old Style"/>
              <a:buNone/>
              <a:defRPr b="1" i="0" sz="32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347" y="4204820"/>
            <a:ext cx="7765321" cy="1592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Quote with Ca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1084659" y="609600"/>
            <a:ext cx="6977064" cy="299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Bookman Old Style"/>
              <a:buNone/>
              <a:defRPr b="1" i="0" sz="32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1290484" y="3610032"/>
            <a:ext cx="6564224" cy="4268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2" type="body"/>
          </p:nvPr>
        </p:nvSpPr>
        <p:spPr>
          <a:xfrm>
            <a:off x="685345" y="4204821"/>
            <a:ext cx="7765322" cy="1586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0" type="dt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1" type="ftr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</a:p>
        </p:txBody>
      </p:sp>
      <p:sp>
        <p:nvSpPr>
          <p:cNvPr id="88" name="Shape 88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508000" lvl="0" marL="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Rockwell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508000" lvl="0" marL="0" marR="0" rtl="0" algn="r">
              <a:spcBef>
                <a:spcPts val="0"/>
              </a:spcBef>
              <a:buClr>
                <a:schemeClr val="lt1"/>
              </a:buClr>
              <a:buSzPct val="100000"/>
              <a:buFont typeface="Rockwell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Name Card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685355" y="2126943"/>
            <a:ext cx="7766495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Bookman Old Style"/>
              <a:buNone/>
              <a:defRPr b="1" i="0" sz="32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346" y="4650556"/>
            <a:ext cx="7765322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0" type="dt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3 Colum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685345" y="609601"/>
            <a:ext cx="776532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Bookman Old Style"/>
              <a:buNone/>
              <a:defRPr b="1" i="0" sz="34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346" y="2088320"/>
            <a:ext cx="2474217" cy="82330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2" type="body"/>
          </p:nvPr>
        </p:nvSpPr>
        <p:spPr>
          <a:xfrm>
            <a:off x="685346" y="2911624"/>
            <a:ext cx="2474217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3" type="body"/>
          </p:nvPr>
        </p:nvSpPr>
        <p:spPr>
          <a:xfrm>
            <a:off x="3333658" y="2088320"/>
            <a:ext cx="2473919" cy="82330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4" type="body"/>
          </p:nvPr>
        </p:nvSpPr>
        <p:spPr>
          <a:xfrm>
            <a:off x="3333659" y="2911624"/>
            <a:ext cx="2474866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5" type="body"/>
          </p:nvPr>
        </p:nvSpPr>
        <p:spPr>
          <a:xfrm>
            <a:off x="5979974" y="2088320"/>
            <a:ext cx="2468408" cy="82330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6" type="body"/>
          </p:nvPr>
        </p:nvSpPr>
        <p:spPr>
          <a:xfrm>
            <a:off x="5982260" y="2911624"/>
            <a:ext cx="2468408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0" type="dt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1" type="ftr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3 Picture Column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685346" y="609601"/>
            <a:ext cx="776532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Bookman Old Style"/>
              <a:buNone/>
              <a:defRPr b="1" i="0" sz="34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347" y="3989147"/>
            <a:ext cx="247421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0" name="Shape 110"/>
          <p:cNvSpPr/>
          <p:nvPr>
            <p:ph idx="2" type="pic"/>
          </p:nvPr>
        </p:nvSpPr>
        <p:spPr>
          <a:xfrm>
            <a:off x="819015" y="2092235"/>
            <a:ext cx="2205038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3" type="body"/>
          </p:nvPr>
        </p:nvSpPr>
        <p:spPr>
          <a:xfrm>
            <a:off x="685347" y="4565409"/>
            <a:ext cx="2474216" cy="12257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4" type="body"/>
          </p:nvPr>
        </p:nvSpPr>
        <p:spPr>
          <a:xfrm>
            <a:off x="3332026" y="3989147"/>
            <a:ext cx="247423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3" name="Shape 113"/>
          <p:cNvSpPr/>
          <p:nvPr>
            <p:ph idx="5" type="pic"/>
          </p:nvPr>
        </p:nvSpPr>
        <p:spPr>
          <a:xfrm>
            <a:off x="3426747" y="2092235"/>
            <a:ext cx="2197894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6" type="body"/>
          </p:nvPr>
        </p:nvSpPr>
        <p:spPr>
          <a:xfrm>
            <a:off x="3331011" y="4565408"/>
            <a:ext cx="2475252" cy="12257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7" type="body"/>
          </p:nvPr>
        </p:nvSpPr>
        <p:spPr>
          <a:xfrm>
            <a:off x="5980067" y="3989147"/>
            <a:ext cx="24674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6" name="Shape 116"/>
          <p:cNvSpPr/>
          <p:nvPr>
            <p:ph idx="8" type="pic"/>
          </p:nvPr>
        </p:nvSpPr>
        <p:spPr>
          <a:xfrm>
            <a:off x="6114603" y="2092235"/>
            <a:ext cx="2199085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9" type="body"/>
          </p:nvPr>
        </p:nvSpPr>
        <p:spPr>
          <a:xfrm>
            <a:off x="5979973" y="4565410"/>
            <a:ext cx="2470694" cy="12257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0" type="dt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1" type="ftr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Bookman Old Style"/>
              <a:buNone/>
              <a:defRPr b="1" i="0" sz="34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 rot="5400000">
            <a:off x="2720439" y="60971"/>
            <a:ext cx="3695136" cy="77653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01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11430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127000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1397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1524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15240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15240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152400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152400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0" type="dt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1" type="ftr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 rot="5400000">
            <a:off x="4906371" y="2246904"/>
            <a:ext cx="5181601" cy="190699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Bookman Old Style"/>
              <a:buNone/>
              <a:defRPr b="1" i="0" sz="34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 rot="5400000">
            <a:off x="966560" y="328386"/>
            <a:ext cx="5181601" cy="574402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01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11430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127000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1397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1524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15240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15240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152400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152400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0" type="dt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1" type="ftr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Bookman Old Style"/>
              <a:buNone/>
              <a:defRPr b="1" i="0" sz="34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01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11430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127000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1397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1524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15240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15240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152400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152400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921933" y="657227"/>
            <a:ext cx="7300134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Bookman Old Style"/>
              <a:buNone/>
              <a:defRPr b="1" i="0" sz="34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921933" y="3602039"/>
            <a:ext cx="7300134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Bookman Old Style"/>
              <a:buNone/>
              <a:defRPr b="1" i="0" sz="34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685346" y="2088320"/>
            <a:ext cx="3829503" cy="37028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01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11430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127000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1397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1524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15240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15240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152400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152400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630052" y="2088320"/>
            <a:ext cx="3820616" cy="37028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01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11430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127000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1397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1524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15240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15240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152400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152400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685347" y="609601"/>
            <a:ext cx="776532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Bookman Old Style"/>
              <a:buNone/>
              <a:defRPr b="1" i="0" sz="34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915427" y="2088320"/>
            <a:ext cx="3600326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685346" y="2912232"/>
            <a:ext cx="3830406" cy="2878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01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11430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127000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1397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1524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15240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15240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152400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152400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4859230" y="2088320"/>
            <a:ext cx="35914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4629150" y="2912232"/>
            <a:ext cx="3821518" cy="2878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01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11430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127000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1397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1524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15240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15240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152400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152400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Bookman Old Style"/>
              <a:buNone/>
              <a:defRPr b="1" i="0" sz="34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687921" y="609600"/>
            <a:ext cx="2949178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Bookman Old Style"/>
              <a:buNone/>
              <a:defRPr b="1" i="0" sz="2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808548" y="609600"/>
            <a:ext cx="4642119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-101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11430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127000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1397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1524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15240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15240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152400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152400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687921" y="2971801"/>
            <a:ext cx="2949178" cy="281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687921" y="609600"/>
            <a:ext cx="4167603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Bookman Old Style"/>
              <a:buNone/>
              <a:defRPr b="1" i="0" sz="32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5249932" y="758881"/>
            <a:ext cx="2966938" cy="4883038"/>
          </a:xfrm>
          <a:prstGeom prst="rect">
            <a:avLst/>
          </a:prstGeom>
          <a:noFill/>
          <a:ln cap="sq" cmpd="sng" w="190500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346" y="2971800"/>
            <a:ext cx="4171242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Bookman Old Style"/>
              <a:buNone/>
              <a:defRPr b="1" i="0" sz="34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01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11430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127000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1397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1524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15240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15240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152400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152400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Relationship Id="rId4" Type="http://schemas.openxmlformats.org/officeDocument/2006/relationships/image" Target="../media/image9.jpg"/><Relationship Id="rId5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4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gif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ctrTitle"/>
          </p:nvPr>
        </p:nvSpPr>
        <p:spPr>
          <a:xfrm>
            <a:off x="685347" y="1122363"/>
            <a:ext cx="7773308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30480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Bookman Old Style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THE ENLIGHTENMENT IN EUROPE</a:t>
            </a:r>
          </a:p>
        </p:txBody>
      </p:sp>
      <p:sp>
        <p:nvSpPr>
          <p:cNvPr id="138" name="Shape 138"/>
          <p:cNvSpPr txBox="1"/>
          <p:nvPr>
            <p:ph idx="1" type="subTitle"/>
          </p:nvPr>
        </p:nvSpPr>
        <p:spPr>
          <a:xfrm>
            <a:off x="685347" y="4247497"/>
            <a:ext cx="7773308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77800" lvl="0" marL="0" marR="0" rtl="0" algn="ctr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rPr b="0" i="1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Directions:  Complete your Guided Notes as right-side entry #11.</a:t>
            </a: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2035" y="384829"/>
            <a:ext cx="1458583" cy="1491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305290" y="313767"/>
            <a:ext cx="8525434" cy="977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1590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Bookman Old Style"/>
              <a:buNone/>
            </a:pPr>
            <a:r>
              <a:rPr b="1" i="0" lang="en-US" sz="34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PHILOSOPHES ADVOCATE REASON</a:t>
            </a: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305290" y="1290919"/>
            <a:ext cx="8247039" cy="5217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5240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They had </a:t>
            </a:r>
            <a:r>
              <a:rPr b="1" i="0" lang="en-US" sz="2400" u="sng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FIVE CORE BELIEFS:</a:t>
            </a:r>
          </a:p>
          <a:p>
            <a:pPr indent="-4572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arabicParenBoth"/>
            </a:pPr>
            <a:r>
              <a:rPr b="1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REASON:</a:t>
            </a:r>
            <a:r>
              <a:rPr b="0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Truth could be discovered through reason or </a:t>
            </a:r>
            <a:r>
              <a:rPr b="0" i="0" lang="en-US" sz="2400" u="sng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logical thinking</a:t>
            </a:r>
          </a:p>
          <a:p>
            <a:pPr indent="-4572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arabicParenBoth"/>
            </a:pPr>
            <a:r>
              <a:rPr b="1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NATURE:</a:t>
            </a:r>
            <a:r>
              <a:rPr b="0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Believed that </a:t>
            </a:r>
            <a:r>
              <a:rPr b="0" i="0" lang="en-US" sz="2400" u="sng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what was natural </a:t>
            </a:r>
            <a:r>
              <a:rPr b="0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was good and reasonable </a:t>
            </a:r>
          </a:p>
          <a:p>
            <a:pPr indent="-4572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arabicParenBoth"/>
            </a:pPr>
            <a:r>
              <a:rPr b="1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HAPPINESS: </a:t>
            </a:r>
            <a:r>
              <a:rPr b="0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Philosophes believed people should </a:t>
            </a:r>
            <a:r>
              <a:rPr b="0" i="0" lang="en-US" sz="2400" u="sng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seek well-being on earth </a:t>
            </a:r>
            <a:r>
              <a:rPr b="0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(not just for the after-life) </a:t>
            </a:r>
          </a:p>
          <a:p>
            <a:pPr indent="-4572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arabicParenBoth"/>
            </a:pPr>
            <a:r>
              <a:rPr b="1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PROGRESS: </a:t>
            </a:r>
            <a:r>
              <a:rPr b="0" i="0" lang="en-US" sz="2400" u="sng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Society and mankind </a:t>
            </a:r>
            <a:r>
              <a:rPr b="0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can improve </a:t>
            </a:r>
          </a:p>
          <a:p>
            <a:pPr indent="-457200" lvl="0" marL="4572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AutoNum type="arabicParenBoth"/>
            </a:pPr>
            <a:r>
              <a:rPr b="1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LIBERTY: </a:t>
            </a:r>
            <a:r>
              <a:rPr b="0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Pushed for </a:t>
            </a:r>
            <a:r>
              <a:rPr b="0" i="0" lang="en-US" sz="2400" u="sng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more liberties </a:t>
            </a:r>
            <a:r>
              <a:rPr b="0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and protection of those granted in the </a:t>
            </a:r>
            <a:r>
              <a:rPr b="0" i="0" lang="en-US" sz="2400" u="sng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English Bill of Rights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554905" y="436299"/>
            <a:ext cx="776532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1590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Bookman Old Style"/>
              <a:buNone/>
            </a:pPr>
            <a:r>
              <a:rPr b="1" i="0" lang="en-US" sz="34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OTHER FAMOUS PHILOSOPHES DURING THE ENLIGHTENMENT </a:t>
            </a:r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345" y="1870196"/>
            <a:ext cx="7765322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Francois Marie Arouet (Voltaire) – Free speech 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Baron de Montesquieu – Separation of powers 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Jean Jacques Rousseau – Individual freedoms 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815787" y="6275255"/>
            <a:ext cx="20177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Voltaire</a:t>
            </a:r>
          </a:p>
        </p:txBody>
      </p:sp>
      <p:pic>
        <p:nvPicPr>
          <p:cNvPr descr="http://img.tfd.com/WEAL/weal_07_img1334.jpg" id="209" name="Shape 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9149" y="4051209"/>
            <a:ext cx="1757011" cy="2220043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/>
          <p:nvPr/>
        </p:nvSpPr>
        <p:spPr>
          <a:xfrm>
            <a:off x="3559107" y="6279405"/>
            <a:ext cx="20177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Montesquieu</a:t>
            </a:r>
          </a:p>
        </p:txBody>
      </p:sp>
      <p:pic>
        <p:nvPicPr>
          <p:cNvPr descr="http://www.encyclopedia-1.com/voltaire/voltaire.jpg" id="211" name="Shape 2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5787" y="4051208"/>
            <a:ext cx="2017799" cy="22569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notablebiographies.com/images/uewb_09_img0614.jpg" id="212" name="Shape 2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02427" y="4051208"/>
            <a:ext cx="1845720" cy="225937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/>
          <p:nvPr/>
        </p:nvSpPr>
        <p:spPr>
          <a:xfrm>
            <a:off x="6302427" y="6275255"/>
            <a:ext cx="20177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Rousseau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685346" y="515472"/>
            <a:ext cx="7765321" cy="748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1590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Bookman Old Style"/>
              <a:buNone/>
            </a:pPr>
            <a:r>
              <a:rPr b="1" i="0" lang="en-US" sz="34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VOLTAIRE </a:t>
            </a:r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571272" y="1679202"/>
            <a:ext cx="7993468" cy="46078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Voltaire used satire against his enemies (the use of irony, sarcasm, and wit against stupidity) 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Although he made </a:t>
            </a:r>
            <a:r>
              <a:rPr b="0" i="1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MANY</a:t>
            </a:r>
            <a:r>
              <a:rPr b="0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enemies during his life, he never stopped fighting for </a:t>
            </a:r>
            <a:r>
              <a:rPr b="0" i="0" lang="en-US" sz="2400" u="sng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tolerance, reason, freedom of religious belief, and freedom of speech</a:t>
            </a:r>
            <a:r>
              <a:rPr b="0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.  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He is most well-known for advocating </a:t>
            </a:r>
            <a:r>
              <a:rPr b="0" i="0" lang="en-US" sz="2400" u="sng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for freedom of speech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Famous quote “I do not agree with a word you say but will defend to the death your right to say it”</a:t>
            </a:r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9034" y="239806"/>
            <a:ext cx="1124338" cy="116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94065" y="170049"/>
            <a:ext cx="1428750" cy="1303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685347" y="381002"/>
            <a:ext cx="7765321" cy="7754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1590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Bookman Old Style"/>
              <a:buNone/>
            </a:pPr>
            <a:r>
              <a:rPr b="1" i="0" lang="en-US" sz="34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MONTESQUIEU</a:t>
            </a:r>
          </a:p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403411" y="1156448"/>
            <a:ext cx="8377517" cy="51636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3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Wrote the book </a:t>
            </a:r>
            <a:r>
              <a:rPr b="0" i="0" lang="en-US" sz="2300" u="sng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On the Spirit of Laws</a:t>
            </a:r>
            <a:r>
              <a:rPr b="0" i="0" lang="en-US" sz="23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(1748) 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3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Proposed the idea that </a:t>
            </a:r>
            <a:r>
              <a:rPr b="0" i="0" lang="en-US" sz="2300" u="sng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separation of powers </a:t>
            </a:r>
            <a:r>
              <a:rPr b="0" i="0" lang="en-US" sz="23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within a government would keep any </a:t>
            </a:r>
            <a:r>
              <a:rPr b="0" i="0" lang="en-US" sz="2300" u="sng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individual or group </a:t>
            </a:r>
            <a:r>
              <a:rPr b="0" i="0" lang="en-US" sz="23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from gaining total control 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3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He wrote, “</a:t>
            </a:r>
            <a:r>
              <a:rPr b="0" i="0" lang="en-US" sz="2300" u="sng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Power should be a check to power</a:t>
            </a:r>
            <a:r>
              <a:rPr b="0" i="0" lang="en-US" sz="23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.”  (later became known as checks and balances) 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3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Montesquieu believed that Britain was the best governed and most politically balanced country of the day. </a:t>
            </a:r>
          </a:p>
          <a:p>
            <a:pPr indent="-228600" lvl="1" marL="685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King &amp; his ministers = executive power to carry out laws </a:t>
            </a:r>
          </a:p>
          <a:p>
            <a:pPr indent="-228600" lvl="1" marL="685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Parliament = legislative power to make the laws </a:t>
            </a:r>
          </a:p>
          <a:p>
            <a:pPr indent="-22860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Judges &amp; English courts = judicial power to interpret the laws </a:t>
            </a:r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6964" y="180975"/>
            <a:ext cx="1485454" cy="1466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685347" y="340660"/>
            <a:ext cx="7765321" cy="815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1590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Bookman Old Style"/>
              <a:buNone/>
            </a:pPr>
            <a:r>
              <a:rPr b="1" i="0" lang="en-US" sz="34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ROUSSEAU</a:t>
            </a:r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346" y="1358153"/>
            <a:ext cx="7765322" cy="44330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Rousseau believed the only good government was one that was </a:t>
            </a:r>
            <a:r>
              <a:rPr b="0" i="0" lang="en-US" sz="2400" u="sng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formed freely by the people </a:t>
            </a:r>
            <a:r>
              <a:rPr b="0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and guided by the “</a:t>
            </a:r>
            <a:r>
              <a:rPr b="0" i="0" lang="en-US" sz="2400" u="sng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general will</a:t>
            </a:r>
            <a:r>
              <a:rPr b="0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” of society 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Best government = </a:t>
            </a:r>
            <a:r>
              <a:rPr b="0" i="0" lang="en-US" sz="2400" u="sng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direct democracy 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Under such a government, people give up some of their freedom in favor of the common good 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6672" y="4518211"/>
            <a:ext cx="2197925" cy="1810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685347" y="609601"/>
            <a:ext cx="7765321" cy="5602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1590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Bookman Old Style"/>
              <a:buNone/>
            </a:pPr>
            <a:r>
              <a:rPr b="1" i="0" lang="en-US" sz="34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ROUSSEAU’S SOCIAL CONTRACT</a:t>
            </a:r>
          </a:p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551329" y="1344706"/>
            <a:ext cx="7899339" cy="44464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Rousseau’s Social Contract = </a:t>
            </a:r>
            <a:r>
              <a:rPr b="0" i="0" lang="en-US" sz="2600" u="sng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agreement among free individuals</a:t>
            </a:r>
            <a:r>
              <a:rPr b="0" i="0" lang="en-US" sz="2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to create a society and a government 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He argued that </a:t>
            </a:r>
            <a:r>
              <a:rPr b="0" i="0" lang="en-US" sz="2600" u="sng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ALL people are equal</a:t>
            </a:r>
            <a:r>
              <a:rPr b="0" i="0" lang="en-US" sz="2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and titles of </a:t>
            </a:r>
            <a:r>
              <a:rPr b="0" i="0" lang="en-US" sz="2600" u="sng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nobility</a:t>
            </a:r>
            <a:r>
              <a:rPr b="0" i="0" lang="en-US" sz="2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should be abolished 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Rousseau’s ideas inspired the leaders                  of the French Revolution who overthrew             the monarchy in 1789</a:t>
            </a:r>
          </a:p>
        </p:txBody>
      </p:sp>
      <p:pic>
        <p:nvPicPr>
          <p:cNvPr id="242" name="Shape 242"/>
          <p:cNvPicPr preferRelativeResize="0"/>
          <p:nvPr/>
        </p:nvPicPr>
        <p:blipFill rotWithShape="1">
          <a:blip r:embed="rId3">
            <a:alphaModFix/>
          </a:blip>
          <a:srcRect b="10746" l="0" r="0" t="17633"/>
          <a:stretch/>
        </p:blipFill>
        <p:spPr>
          <a:xfrm>
            <a:off x="6814786" y="3977931"/>
            <a:ext cx="1883638" cy="1608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685347" y="219637"/>
            <a:ext cx="7765321" cy="10040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9431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98709"/>
              <a:buFont typeface="Bookman Old Style"/>
              <a:buNone/>
            </a:pPr>
            <a:r>
              <a:rPr b="1" i="0" lang="en-US" sz="306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MAJOR IDEAS FROM THE ENLIGHTENMENT </a:t>
            </a:r>
          </a:p>
        </p:txBody>
      </p:sp>
      <p:graphicFrame>
        <p:nvGraphicFramePr>
          <p:cNvPr id="248" name="Shape 248"/>
          <p:cNvGraphicFramePr/>
          <p:nvPr/>
        </p:nvGraphicFramePr>
        <p:xfrm>
          <a:off x="685776" y="14097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{9EF1AD0D-4305-442D-A7D4-FBE9B5E7AF2B}</a:tableStyleId>
              </a:tblPr>
              <a:tblGrid>
                <a:gridCol w="1869150"/>
                <a:gridCol w="1949825"/>
                <a:gridCol w="394550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/>
                        <a:t>IDEA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/>
                        <a:t>THINKER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/>
                        <a:t>IMPACT</a:t>
                      </a:r>
                    </a:p>
                  </a:txBody>
                  <a:tcPr marT="45725" marB="45725" marR="91450" marL="91450"/>
                </a:tc>
              </a:tr>
              <a:tr h="950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Natural rights 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Locke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Fundamental to the U.S. Declaration</a:t>
                      </a:r>
                      <a:r>
                        <a:rPr lang="en-US" sz="1800"/>
                        <a:t> of Independence </a:t>
                      </a:r>
                    </a:p>
                  </a:txBody>
                  <a:tcPr marT="45725" marB="45725" marR="91450" marL="91450"/>
                </a:tc>
              </a:tr>
              <a:tr h="1102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Separation of powers 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Montesquieu 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France, U.S.,</a:t>
                      </a:r>
                      <a:r>
                        <a:rPr lang="en-US" sz="1800"/>
                        <a:t> and Latin American countries used separation of powers in new constitutions </a:t>
                      </a:r>
                    </a:p>
                  </a:txBody>
                  <a:tcPr marT="45725" marB="45725" marR="91450" marL="91450"/>
                </a:tc>
              </a:tr>
              <a:tr h="112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Freedom of thought</a:t>
                      </a:r>
                      <a:r>
                        <a:rPr lang="en-US" sz="1800"/>
                        <a:t> and expression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Voltaire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Guaranteed in the U.S. Bill of Rights and French</a:t>
                      </a:r>
                      <a:r>
                        <a:rPr lang="en-US" sz="1800"/>
                        <a:t> Declaration of the Rights of Man and Citizen </a:t>
                      </a:r>
                    </a:p>
                  </a:txBody>
                  <a:tcPr marT="45725" marB="45725" marR="91450" marL="91450"/>
                </a:tc>
              </a:tr>
              <a:tr h="1143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Religious freedom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Voltaire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-1143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100000"/>
                        <a:buFont typeface="Rockwell"/>
                        <a:buNone/>
                      </a:pPr>
                      <a:r>
                        <a:rPr lang="en-US" sz="1800"/>
                        <a:t>Guaranteed in the U.S. Bill of Rights and French</a:t>
                      </a:r>
                      <a:r>
                        <a:rPr lang="en-US" sz="1800"/>
                        <a:t> Declaration of the Rights of Man and Citizen 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1590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Bookman Old Style"/>
              <a:buNone/>
            </a:pPr>
            <a:r>
              <a:rPr b="1" i="0" lang="en-US" sz="34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BY THE END OF TODAY…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I can explain how different philosophers wanted to change society and the purpose of government.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1590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Bookman Old Style"/>
              <a:buNone/>
            </a:pPr>
            <a:r>
              <a:rPr b="1" i="0" lang="en-US" sz="34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CHANGING IDEA: </a:t>
            </a:r>
            <a:br>
              <a:rPr b="1" i="0" lang="en-US" sz="34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b="1" i="0" lang="en-US" sz="34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THE RIGHT TO GOVERN</a:t>
            </a:r>
          </a:p>
        </p:txBody>
      </p:sp>
      <p:graphicFrame>
        <p:nvGraphicFramePr>
          <p:cNvPr id="151" name="Shape 151"/>
          <p:cNvGraphicFramePr/>
          <p:nvPr/>
        </p:nvGraphicFramePr>
        <p:xfrm>
          <a:off x="685775" y="212239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{1AB9AE5B-B16D-4831-84D3-294B5CB0546C}</a:tableStyleId>
              </a:tblPr>
              <a:tblGrid>
                <a:gridCol w="3882225"/>
                <a:gridCol w="3882225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200" u="none" cap="none" strike="noStrike"/>
                        <a:t>OLD IDEA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200"/>
                        <a:t>NEW IDEA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/>
                        <a:t>A monarch’s rule is justified by the divine right.  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/>
                        <a:t>A government’s power comes from the consent of the governed.</a:t>
                      </a:r>
                      <a:r>
                        <a:rPr lang="en-US" sz="2400"/>
                        <a:t>  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7616" y="4326310"/>
            <a:ext cx="2572031" cy="1583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78824" y="4326310"/>
            <a:ext cx="1846275" cy="1406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134017" y="434790"/>
            <a:ext cx="7765321" cy="7754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1590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Bookman Old Style"/>
              <a:buNone/>
            </a:pPr>
            <a:r>
              <a:rPr b="1" i="0" lang="en-US" sz="34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THOMAS HOBBES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577770" y="1438835"/>
            <a:ext cx="7765322" cy="4715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Wrote his ideas about government in </a:t>
            </a:r>
            <a:r>
              <a:rPr b="0" i="0" lang="en-US" sz="2800" u="sng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Leviathan</a:t>
            </a:r>
            <a:r>
              <a:rPr b="0" i="0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(1651) 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The English Civil War had convinced Hobbes that people were selfish and wicked 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He said without governments to keep order, there would be constant war and life would be “solitary, poor, nasty, brutish, and short.”</a:t>
            </a:r>
          </a:p>
        </p:txBody>
      </p:sp>
      <p:pic>
        <p:nvPicPr>
          <p:cNvPr descr="http://www.d.umn.edu/cla/faculty/jhamlin/4111/Hobbes/Thomas%20Hobbes_files/hobbes.jpg" id="160" name="Shape 1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0388" y="623049"/>
            <a:ext cx="1703913" cy="1867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530721" y="784413"/>
            <a:ext cx="7765321" cy="7754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1590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Bookman Old Style"/>
              <a:buNone/>
            </a:pPr>
            <a:r>
              <a:rPr b="1" i="0" lang="en-US" sz="34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HOBBES &amp; GOVERNMENT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45004" y="1694329"/>
            <a:ext cx="7765321" cy="4894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1" i="0" lang="en-US" sz="2800" u="sng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Hobbes’ Social Contract:</a:t>
            </a:r>
            <a:r>
              <a:rPr b="0" i="0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To escape a bleak life, </a:t>
            </a:r>
            <a:r>
              <a:rPr b="0" i="0" lang="en-US" sz="2800" u="sng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people hand over their rights to a strong ruler</a:t>
            </a:r>
            <a:r>
              <a:rPr b="0" i="0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.  In exchange, they gained </a:t>
            </a:r>
            <a:r>
              <a:rPr b="0" i="0" lang="en-US" sz="2800" u="sng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law and order.  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Hobbes believed that people acted in their </a:t>
            </a:r>
            <a:r>
              <a:rPr b="0" i="0" lang="en-US" sz="2800" u="sng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own self-interest </a:t>
            </a:r>
            <a:r>
              <a:rPr b="0" i="0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and therefore needed a ruler who had </a:t>
            </a:r>
            <a:r>
              <a:rPr b="0" i="0" lang="en-US" sz="2800" u="sng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total power to control the citizens. </a:t>
            </a: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1376" y="89603"/>
            <a:ext cx="1284755" cy="159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685346" y="502026"/>
            <a:ext cx="7926233" cy="667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1590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Bookman Old Style"/>
              <a:buNone/>
            </a:pPr>
            <a:r>
              <a:rPr b="1" i="0" lang="en-US" sz="34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HOBBES &amp; GOVERNMENT (CONT.)</a:t>
            </a: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346" y="1667434"/>
            <a:ext cx="8122478" cy="4123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The best government Hobbes believed had the absolute power of a </a:t>
            </a:r>
            <a:r>
              <a:rPr b="0" i="0" lang="en-US" sz="2800" u="sng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Leviathan</a:t>
            </a:r>
            <a:r>
              <a:rPr b="0" i="0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(sea monster)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Hobbes = </a:t>
            </a:r>
            <a:r>
              <a:rPr b="0" i="0" lang="en-US" sz="2800" u="sng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absolute monarchy </a:t>
            </a:r>
            <a:r>
              <a:rPr b="0" i="0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is best government because they could </a:t>
            </a:r>
            <a:r>
              <a:rPr b="0" i="0" lang="en-US" sz="2800" u="sng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impose order </a:t>
            </a:r>
            <a:r>
              <a:rPr b="0" i="0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and </a:t>
            </a:r>
            <a:r>
              <a:rPr b="0" i="0" lang="en-US" sz="2800" u="sng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demand obedience </a:t>
            </a: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6106" y="4600308"/>
            <a:ext cx="2740957" cy="168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336177" y="695278"/>
            <a:ext cx="7765321" cy="640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1590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Bookman Old Style"/>
              <a:buNone/>
            </a:pPr>
            <a:r>
              <a:rPr b="1" i="0" lang="en-US" sz="34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JOHN LOCKE </a:t>
            </a: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591216" y="1904486"/>
            <a:ext cx="7765322" cy="4755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John Locke had a positive outlook about life and government following the English Civil War 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He believed people learned from their experiences and tried to improve themselves 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Locke was against absolute monarchy and favored the idea of self-government 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Self-government = natural ability to govern their own affairs and look after the welfare of society</a:t>
            </a:r>
          </a:p>
        </p:txBody>
      </p:sp>
      <p:pic>
        <p:nvPicPr>
          <p:cNvPr descr="http://www.memo.fr/Media/Locke.jpg" id="181" name="Shape 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216" y="296862"/>
            <a:ext cx="1565760" cy="1607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685347" y="407896"/>
            <a:ext cx="7765321" cy="7754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1590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Bookman Old Style"/>
              <a:buNone/>
            </a:pPr>
            <a:r>
              <a:rPr b="1" i="0" lang="en-US" sz="34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LOCKE &amp; GOVERNMENT</a:t>
            </a: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457201" y="1411941"/>
            <a:ext cx="7993468" cy="43792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Locke believed all people are born                 </a:t>
            </a:r>
            <a:r>
              <a:rPr b="0" i="0" lang="en-US" sz="2800" u="sng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free and equal </a:t>
            </a:r>
            <a:r>
              <a:rPr b="0" i="0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with three </a:t>
            </a:r>
            <a:r>
              <a:rPr b="1" i="0" lang="en-US" sz="2800" u="sng" cap="none" strike="noStrike">
                <a:solidFill>
                  <a:srgbClr val="FFFF00"/>
                </a:solidFill>
                <a:latin typeface="Rockwell"/>
                <a:ea typeface="Rockwell"/>
                <a:cs typeface="Rockwell"/>
                <a:sym typeface="Rockwell"/>
              </a:rPr>
              <a:t>natural               rights</a:t>
            </a:r>
            <a:r>
              <a:rPr b="0" i="0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– </a:t>
            </a:r>
            <a:r>
              <a:rPr b="0" i="0" lang="en-US" sz="2800" u="sng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life, liberty, and property</a:t>
            </a:r>
            <a:r>
              <a:rPr b="0" i="0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.  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The purpose of government is </a:t>
            </a:r>
            <a:r>
              <a:rPr b="0" i="0" lang="en-US" sz="2800" u="sng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to protect natural rights. 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If a government fails to protect natural rights, citizens have the right to overthrow it.  </a:t>
            </a: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3188" y="1183342"/>
            <a:ext cx="2178416" cy="1837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685347" y="515473"/>
            <a:ext cx="7765321" cy="8023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1590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Bookman Old Style"/>
              <a:buNone/>
            </a:pPr>
            <a:r>
              <a:rPr b="1" i="0" lang="en-US" sz="34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LOCKE &amp; GOVERNMENT (CONT.)</a:t>
            </a:r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484094" y="1721223"/>
            <a:ext cx="8296835" cy="3532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Locke also stated that a government gets its power from the </a:t>
            </a:r>
            <a:r>
              <a:rPr b="0" i="0" lang="en-US" sz="2800" u="sng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consent of the people</a:t>
            </a:r>
            <a:r>
              <a:rPr b="0" i="0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it controls 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The idea of the right to rebel against unjust rulers inspired struggles against absolute monarchies throughout Europe and the Americas </a:t>
            </a:r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7345" y="4898090"/>
            <a:ext cx="2521324" cy="1734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amask">
  <a:themeElements>
    <a:clrScheme name="Damask">
      <a:dk1>
        <a:srgbClr val="000000"/>
      </a:dk1>
      <a:lt1>
        <a:srgbClr val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