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9" r:id="rId3"/>
    <p:sldId id="270" r:id="rId4"/>
    <p:sldId id="271" r:id="rId5"/>
    <p:sldId id="261" r:id="rId6"/>
    <p:sldId id="262" r:id="rId7"/>
    <p:sldId id="273" r:id="rId8"/>
    <p:sldId id="263" r:id="rId9"/>
    <p:sldId id="264" r:id="rId10"/>
    <p:sldId id="266" r:id="rId11"/>
    <p:sldId id="267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52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31DE440-1B63-4353-B0DF-C83A7A38F95F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6FDBDF3-7A72-4045-9B59-93665DC7CE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047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CC9BB81-8F37-4E8C-AB30-D313FD68F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41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16085-44FC-455B-A9DE-E47E29712EC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49718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216085-44FC-455B-A9DE-E47E29712ECA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03762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978CE2-9E94-447C-8D51-71CCC159EFE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53409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CE54CC-68C6-4F34-B757-4649CF8515D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98023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4B8000-9520-4CB5-9A89-1A8DDAE58BA2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19962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79AD64-2E9B-473F-A797-FDDBD0333E5A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73238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B2DB4E-AA89-456D-BA6F-47BBA1D81AD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502508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C72337-3B3E-4B1D-8E93-DE47518D1CF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65289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B1035DDB-C2BC-4E0A-8323-F4DA3E6684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824CFF-53E3-4B65-9CDF-7B2DC1EA95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CD53DD-68F8-4C9B-985F-1199B8622D7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403E5BEC-C7D7-4DE5-B3D5-91487FF59D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0A3D387C-871E-46C6-BDD6-DCC15EB0CAD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286C2E-C9F9-40B3-B28A-870FC2E00C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C46C4F-2360-49BC-9CE3-5F7ED9416E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ECCC133F-1851-46C9-9F5B-ED4F15B5447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8470AE-38F9-4C25-B0FB-C37058B6E9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B66AE1CF-3777-4C95-B144-6414404AEA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53577003-585B-4F6C-B5DE-B6C7C88DF7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085E4CB-2C7D-4C33-BE30-9D39CEEE57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1447800"/>
            <a:ext cx="6172200" cy="1676400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Calibri" pitchFamily="34" charset="0"/>
              </a:rPr>
              <a:t>Types of Government:  </a:t>
            </a:r>
            <a:br>
              <a:rPr lang="en-US" sz="4400" dirty="0" smtClean="0">
                <a:latin typeface="Calibri" pitchFamily="34" charset="0"/>
              </a:rPr>
            </a:br>
            <a:r>
              <a:rPr lang="en-US" sz="4400" dirty="0" smtClean="0">
                <a:latin typeface="Calibri" pitchFamily="34" charset="0"/>
              </a:rPr>
              <a:t>Autocratic &amp; Democratic  </a:t>
            </a:r>
            <a:endParaRPr lang="en-US" sz="4000" dirty="0" smtClean="0"/>
          </a:p>
        </p:txBody>
      </p:sp>
      <p:pic>
        <p:nvPicPr>
          <p:cNvPr id="2054" name="Picture 6" descr="C:\Users\Leslie\AppData\Local\Microsoft\Windows\Temporary Internet Files\Content.IE5\D883E6TN\MC90043436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276600"/>
            <a:ext cx="3352800" cy="28903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latin typeface="Calibri" pitchFamily="34" charset="0"/>
              </a:rPr>
              <a:t>Quotes about Democracy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600" smtClean="0"/>
              <a:t>    </a:t>
            </a:r>
            <a:r>
              <a:rPr lang="en-US" sz="2400" smtClean="0">
                <a:latin typeface="Calibri" pitchFamily="34" charset="0"/>
              </a:rPr>
              <a:t>“</a:t>
            </a:r>
            <a:r>
              <a:rPr lang="en-US" sz="2400" i="1" smtClean="0">
                <a:latin typeface="Calibri" pitchFamily="34" charset="0"/>
              </a:rPr>
              <a:t>It has been said that democracy is the worst form of government except for all the others that have been tried</a:t>
            </a:r>
            <a:r>
              <a:rPr lang="en-US" sz="2400" smtClean="0">
                <a:latin typeface="Calibri" pitchFamily="34" charset="0"/>
              </a:rPr>
              <a:t>.” </a:t>
            </a:r>
          </a:p>
          <a:p>
            <a:pPr eaLnBrk="1" hangingPunct="1">
              <a:buFontTx/>
              <a:buNone/>
            </a:pPr>
            <a:r>
              <a:rPr lang="en-US" sz="2400" smtClean="0">
                <a:latin typeface="Calibri" pitchFamily="34" charset="0"/>
              </a:rPr>
              <a:t>  				              – Winston Churchill</a:t>
            </a:r>
          </a:p>
          <a:p>
            <a:pPr eaLnBrk="1" hangingPunct="1">
              <a:buFontTx/>
              <a:buNone/>
            </a:pPr>
            <a:r>
              <a:rPr lang="en-US" sz="2400" smtClean="0">
                <a:latin typeface="Calibri" pitchFamily="34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en-US" sz="2400" smtClean="0">
                <a:latin typeface="Calibri" pitchFamily="34" charset="0"/>
              </a:rPr>
              <a:t>	“</a:t>
            </a:r>
            <a:r>
              <a:rPr lang="en-US" sz="2400" i="1" smtClean="0">
                <a:latin typeface="Calibri" pitchFamily="34" charset="0"/>
              </a:rPr>
              <a:t>I understand democracy as something that gives the weak the same chance as the strong</a:t>
            </a:r>
            <a:r>
              <a:rPr lang="en-US" sz="2400" smtClean="0">
                <a:latin typeface="Calibri" pitchFamily="34" charset="0"/>
              </a:rPr>
              <a:t>.”</a:t>
            </a:r>
          </a:p>
          <a:p>
            <a:pPr eaLnBrk="1" hangingPunct="1">
              <a:buFontTx/>
              <a:buNone/>
            </a:pPr>
            <a:r>
              <a:rPr lang="en-US" sz="2400" smtClean="0">
                <a:latin typeface="Calibri" pitchFamily="34" charset="0"/>
              </a:rPr>
              <a:t>					 – Mohandas Gandhi</a:t>
            </a:r>
          </a:p>
        </p:txBody>
      </p:sp>
      <p:pic>
        <p:nvPicPr>
          <p:cNvPr id="8198" name="Picture 6" descr="mahatma-gandhi-pictur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4267200"/>
            <a:ext cx="1143000" cy="1627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latin typeface="Calibri" pitchFamily="34" charset="0"/>
              </a:rPr>
              <a:t>Final Thoughts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Calibri" pitchFamily="34" charset="0"/>
              </a:rPr>
              <a:t>Why is democracy important?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Calibri" pitchFamily="34" charset="0"/>
              </a:rPr>
              <a:t>What does democracy mean to you?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Calibri" pitchFamily="34" charset="0"/>
              </a:rPr>
              <a:t>How can democracy fail?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STARTER: (Left-side of notebook)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51785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Who should create rules? 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Write three rules for our classroom. Be prepared to discuss why these are the three most important rules.  </a:t>
            </a:r>
            <a:endParaRPr lang="en-US" sz="2800" dirty="0"/>
          </a:p>
        </p:txBody>
      </p:sp>
      <p:pic>
        <p:nvPicPr>
          <p:cNvPr id="30723" name="Picture 3" descr="C:\Users\Leslie\AppData\Local\Microsoft\Windows\Temporary Internet Files\Content.IE5\AR9Y0BN6\MC90044139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41148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Small Group Activity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5102352"/>
          </a:xfrm>
        </p:spPr>
        <p:txBody>
          <a:bodyPr/>
          <a:lstStyle/>
          <a:p>
            <a:r>
              <a:rPr lang="en-US" dirty="0" smtClean="0"/>
              <a:t>Decision-making &amp; PIZZA! </a:t>
            </a:r>
            <a:endParaRPr lang="en-US" dirty="0"/>
          </a:p>
        </p:txBody>
      </p:sp>
      <p:pic>
        <p:nvPicPr>
          <p:cNvPr id="31746" name="Picture 2" descr="C:\Users\Leslie\AppData\Local\Microsoft\Windows\Temporary Internet Files\Content.IE5\VV15L4RE\MC90034884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219200"/>
            <a:ext cx="3177025" cy="24598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0" y="1447800"/>
            <a:ext cx="6172200" cy="1676400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Calibri" pitchFamily="34" charset="0"/>
              </a:rPr>
              <a:t>Types of Government:  </a:t>
            </a:r>
            <a:br>
              <a:rPr lang="en-US" sz="4400" dirty="0" smtClean="0">
                <a:latin typeface="Calibri" pitchFamily="34" charset="0"/>
              </a:rPr>
            </a:br>
            <a:r>
              <a:rPr lang="en-US" sz="4400" dirty="0" smtClean="0">
                <a:latin typeface="Calibri" pitchFamily="34" charset="0"/>
              </a:rPr>
              <a:t>Autocratic &amp; Democratic  </a:t>
            </a:r>
            <a:endParaRPr lang="en-US" sz="4000" dirty="0" smtClean="0"/>
          </a:p>
        </p:txBody>
      </p:sp>
      <p:pic>
        <p:nvPicPr>
          <p:cNvPr id="2054" name="Picture 6" descr="C:\Users\Leslie\AppData\Local\Microsoft\Windows\Temporary Internet Files\Content.IE5\D883E6TN\MC90043436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276600"/>
            <a:ext cx="3352800" cy="28903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latin typeface="Calibri" pitchFamily="34" charset="0"/>
              </a:rPr>
              <a:t>What is government?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Calibri" pitchFamily="34" charset="0"/>
              </a:rPr>
              <a:t>The people and institutions put in place to run or govern a country, state, province or community.</a:t>
            </a:r>
          </a:p>
          <a:p>
            <a:pPr eaLnBrk="1" hangingPunct="1"/>
            <a:r>
              <a:rPr lang="en-US" sz="2400" dirty="0" smtClean="0">
                <a:latin typeface="Calibri" pitchFamily="34" charset="0"/>
              </a:rPr>
              <a:t>The role of government is to make decisions and regulations (laws) for the people for whom it is responsible.  </a:t>
            </a:r>
          </a:p>
          <a:p>
            <a:pPr eaLnBrk="1" hangingPunct="1"/>
            <a:r>
              <a:rPr lang="en-US" sz="2400" dirty="0" smtClean="0">
                <a:latin typeface="Calibri" pitchFamily="34" charset="0"/>
              </a:rPr>
              <a:t>The purpose of government is to protect its citizens and provide services to support them.</a:t>
            </a:r>
          </a:p>
        </p:txBody>
      </p:sp>
      <p:pic>
        <p:nvPicPr>
          <p:cNvPr id="3079" name="Picture 7" descr="2740446693_671cc1892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4191000"/>
            <a:ext cx="2532063" cy="1898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latin typeface="Calibri" pitchFamily="34" charset="0"/>
              </a:rPr>
              <a:t>How do governments compare?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>
                <a:latin typeface="Calibri" pitchFamily="34" charset="0"/>
              </a:rPr>
              <a:t>	</a:t>
            </a:r>
            <a:r>
              <a:rPr lang="en-US" sz="2400" smtClean="0">
                <a:latin typeface="Calibri" pitchFamily="34" charset="0"/>
              </a:rPr>
              <a:t>There are different types governments around the world and they can be compared in the following ways:</a:t>
            </a:r>
          </a:p>
          <a:p>
            <a:pPr eaLnBrk="1" hangingPunct="1">
              <a:buFontTx/>
              <a:buNone/>
            </a:pPr>
            <a:endParaRPr lang="en-US" sz="2400" smtClean="0">
              <a:latin typeface="Calibri" pitchFamily="34" charset="0"/>
            </a:endParaRPr>
          </a:p>
          <a:p>
            <a:pPr lvl="1" eaLnBrk="1" hangingPunct="1">
              <a:buFontTx/>
              <a:buNone/>
            </a:pPr>
            <a:r>
              <a:rPr lang="en-US" sz="2400" smtClean="0">
                <a:latin typeface="Calibri" pitchFamily="34" charset="0"/>
              </a:rPr>
              <a:t>a) Who receives power</a:t>
            </a:r>
          </a:p>
          <a:p>
            <a:pPr lvl="1" eaLnBrk="1" hangingPunct="1">
              <a:buFontTx/>
              <a:buNone/>
            </a:pPr>
            <a:r>
              <a:rPr lang="en-US" sz="2400" smtClean="0">
                <a:latin typeface="Calibri" pitchFamily="34" charset="0"/>
              </a:rPr>
              <a:t>b) How they are formed</a:t>
            </a:r>
          </a:p>
          <a:p>
            <a:pPr lvl="1" eaLnBrk="1" hangingPunct="1">
              <a:buFontTx/>
              <a:buNone/>
            </a:pPr>
            <a:r>
              <a:rPr lang="en-US" sz="2400" smtClean="0">
                <a:latin typeface="Calibri" pitchFamily="34" charset="0"/>
              </a:rPr>
              <a:t>c) The rights and freedoms given to citizens</a:t>
            </a:r>
          </a:p>
          <a:p>
            <a:pPr eaLnBrk="1" hangingPunct="1">
              <a:buFontTx/>
              <a:buNone/>
            </a:pPr>
            <a:endParaRPr lang="en-US" sz="2400" smtClean="0">
              <a:latin typeface="Calibri" pitchFamily="34" charset="0"/>
            </a:endParaRPr>
          </a:p>
          <a:p>
            <a:pPr eaLnBrk="1" hangingPunct="1">
              <a:buFontTx/>
              <a:buNone/>
            </a:pPr>
            <a:endParaRPr lang="en-US" sz="2600" smtClean="0"/>
          </a:p>
        </p:txBody>
      </p:sp>
      <p:pic>
        <p:nvPicPr>
          <p:cNvPr id="4102" name="Picture 6" descr="C:\Users\Leslie\AppData\Local\Microsoft\Windows\Temporary Internet Files\Content.IE5\P235G766\MC90007875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4191000"/>
            <a:ext cx="3048000" cy="20735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smtClean="0"/>
              <a:t>Comparing Autocracy &amp; Democracy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09600" y="1981200"/>
          <a:ext cx="7467600" cy="472205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66900"/>
                <a:gridCol w="1866900"/>
                <a:gridCol w="1866900"/>
                <a:gridCol w="1866900"/>
              </a:tblGrid>
              <a:tr h="500575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AUTOCRACY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DEMOCRACY</a:t>
                      </a:r>
                      <a:r>
                        <a:rPr lang="en-US" sz="2800" baseline="0" dirty="0" smtClean="0"/>
                        <a:t> 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58129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Basic information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Basic information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2906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Advantages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Disadvantages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Advantages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Disadvantages </a:t>
                      </a:r>
                      <a:endParaRPr lang="en-US" dirty="0"/>
                    </a:p>
                  </a:txBody>
                  <a:tcPr/>
                </a:tc>
              </a:tr>
              <a:tr h="2860431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990600"/>
            <a:ext cx="731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Directions: On the RIGHT-side of your vocabulary sheet, we will now complete the Autocracy and Democracy chart. 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-90488"/>
            <a:ext cx="7467600" cy="928688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latin typeface="Calibri" pitchFamily="34" charset="0"/>
              </a:rPr>
              <a:t>Autocratic Government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442912" y="8382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A system of </a:t>
            </a:r>
            <a:r>
              <a:rPr lang="en-US" sz="2400" b="1" dirty="0" err="1" smtClean="0">
                <a:solidFill>
                  <a:srgbClr val="FF0000"/>
                </a:solidFill>
                <a:latin typeface="Calibri" pitchFamily="34" charset="0"/>
              </a:rPr>
              <a:t>govt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run by one ruler with total power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over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all aspects of life. 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Calibri" pitchFamily="34" charset="0"/>
              </a:rPr>
              <a:t>The ruler is </a:t>
            </a:r>
            <a:r>
              <a:rPr lang="en-US" sz="2400" dirty="0" smtClean="0">
                <a:latin typeface="Calibri" pitchFamily="34" charset="0"/>
              </a:rPr>
              <a:t>often called </a:t>
            </a:r>
            <a:r>
              <a:rPr lang="en-US" sz="2400" dirty="0" smtClean="0">
                <a:latin typeface="Calibri" pitchFamily="34" charset="0"/>
              </a:rPr>
              <a:t>a dictator </a:t>
            </a:r>
            <a:r>
              <a:rPr lang="en-US" sz="2400" dirty="0" smtClean="0">
                <a:latin typeface="Calibri" pitchFamily="34" charset="0"/>
              </a:rPr>
              <a:t>and has </a:t>
            </a:r>
            <a:r>
              <a:rPr lang="en-US" sz="2400" dirty="0" smtClean="0">
                <a:latin typeface="Calibri" pitchFamily="34" charset="0"/>
              </a:rPr>
              <a:t>the support of the military without the consent of the people</a:t>
            </a:r>
            <a:r>
              <a:rPr lang="en-US" sz="2400" dirty="0" smtClean="0">
                <a:latin typeface="Calibri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Calibri" pitchFamily="34" charset="0"/>
              </a:rPr>
              <a:t>A king or queen is also an example but doesn’t rule as harshly as a dictator </a:t>
            </a:r>
            <a:endParaRPr lang="en-US" sz="2400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b="1" smtClean="0">
                <a:solidFill>
                  <a:srgbClr val="FF0000"/>
                </a:solidFill>
                <a:latin typeface="Calibri" pitchFamily="34" charset="0"/>
              </a:rPr>
              <a:t>People</a:t>
            </a:r>
            <a:r>
              <a:rPr lang="en-US" sz="2400" b="1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have very few individual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rights, freedoms and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liberties</a:t>
            </a:r>
            <a:r>
              <a:rPr lang="en-US" sz="2400" dirty="0" smtClean="0">
                <a:latin typeface="Calibri" pitchFamily="34" charset="0"/>
              </a:rPr>
              <a:t>, </a:t>
            </a:r>
            <a:r>
              <a:rPr lang="en-US" sz="2400" dirty="0" smtClean="0">
                <a:latin typeface="Calibri" pitchFamily="34" charset="0"/>
              </a:rPr>
              <a:t>and human rights abuses are common.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Calibri" pitchFamily="34" charset="0"/>
              </a:rPr>
              <a:t>High level of security and restricted media.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Calibri" pitchFamily="34" charset="0"/>
              </a:rPr>
              <a:t>Examples:  China, North Korea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 smtClean="0"/>
          </a:p>
        </p:txBody>
      </p:sp>
      <p:pic>
        <p:nvPicPr>
          <p:cNvPr id="512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4572000"/>
            <a:ext cx="1181100" cy="1568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12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4572000"/>
            <a:ext cx="1114425" cy="157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128" name="Picture 8" descr="north-korea-fla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4572000"/>
            <a:ext cx="1782763" cy="1006475"/>
          </a:xfrm>
          <a:prstGeom prst="rect">
            <a:avLst/>
          </a:prstGeom>
          <a:noFill/>
        </p:spPr>
      </p:pic>
      <p:pic>
        <p:nvPicPr>
          <p:cNvPr id="5130" name="Picture 10" descr="fla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86200" y="4572000"/>
            <a:ext cx="1627188" cy="1068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>
                <a:latin typeface="Calibri" pitchFamily="34" charset="0"/>
              </a:rPr>
              <a:t>Democratic government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A system of </a:t>
            </a:r>
            <a:r>
              <a:rPr lang="en-US" sz="2400" b="1" dirty="0" err="1" smtClean="0">
                <a:solidFill>
                  <a:srgbClr val="FF0000"/>
                </a:solidFill>
                <a:latin typeface="Calibri" pitchFamily="34" charset="0"/>
              </a:rPr>
              <a:t>govt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in which power is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held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by all the people, either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directly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or indirectly through elected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reps </a:t>
            </a:r>
            <a:r>
              <a:rPr lang="en-US" sz="2400" dirty="0" smtClean="0">
                <a:latin typeface="Calibri" pitchFamily="34" charset="0"/>
              </a:rPr>
              <a:t>(representatives). </a:t>
            </a:r>
            <a:endParaRPr lang="en-US" sz="2400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latin typeface="Calibri" pitchFamily="34" charset="0"/>
              </a:rPr>
              <a:t>Citizens have access to power and these countries have free and fair elections.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</a:rPr>
              <a:t>Citizens usually have MANY rights and freedoms.</a:t>
            </a:r>
            <a:endParaRPr lang="en-US" sz="24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400" dirty="0" smtClean="0">
                <a:latin typeface="Calibri" pitchFamily="34" charset="0"/>
              </a:rPr>
              <a:t>Examples: United States, </a:t>
            </a:r>
            <a:r>
              <a:rPr lang="en-US" dirty="0" smtClean="0">
                <a:latin typeface="Calibri" pitchFamily="34" charset="0"/>
              </a:rPr>
              <a:t>Canada, </a:t>
            </a:r>
            <a:r>
              <a:rPr lang="en-US" sz="2400" dirty="0" smtClean="0">
                <a:latin typeface="Calibri" pitchFamily="34" charset="0"/>
              </a:rPr>
              <a:t>Japan, Germany.</a:t>
            </a:r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4572000"/>
            <a:ext cx="2133600" cy="1717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15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4572000"/>
            <a:ext cx="1295400" cy="173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6152" name="Picture 8" descr="vot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0" y="4648200"/>
            <a:ext cx="2184400" cy="1462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1893</TotalTime>
  <Words>350</Words>
  <Application>Microsoft Office PowerPoint</Application>
  <PresentationFormat>On-screen Show (4:3)</PresentationFormat>
  <Paragraphs>59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Rockwell</vt:lpstr>
      <vt:lpstr>Wingdings</vt:lpstr>
      <vt:lpstr>Wingdings 2</vt:lpstr>
      <vt:lpstr>Oriel</vt:lpstr>
      <vt:lpstr>Types of Government:   Autocratic &amp; Democratic  </vt:lpstr>
      <vt:lpstr>STARTER: (Left-side of notebook)</vt:lpstr>
      <vt:lpstr>Small Group Activity</vt:lpstr>
      <vt:lpstr>Types of Government:   Autocratic &amp; Democratic  </vt:lpstr>
      <vt:lpstr>What is government?</vt:lpstr>
      <vt:lpstr>How do governments compare?</vt:lpstr>
      <vt:lpstr>Comparing Autocracy &amp; Democracy </vt:lpstr>
      <vt:lpstr>Autocratic Government</vt:lpstr>
      <vt:lpstr>Democratic government</vt:lpstr>
      <vt:lpstr>Quotes about Democracy</vt:lpstr>
      <vt:lpstr>Final Thoughts</vt:lpstr>
    </vt:vector>
  </TitlesOfParts>
  <Company>DESYSTEMS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Leslie Sniegowski</dc:creator>
  <cp:lastModifiedBy>lsniegowski</cp:lastModifiedBy>
  <cp:revision>24</cp:revision>
  <cp:lastPrinted>2016-09-06T13:45:41Z</cp:lastPrinted>
  <dcterms:created xsi:type="dcterms:W3CDTF">2013-04-10T19:19:19Z</dcterms:created>
  <dcterms:modified xsi:type="dcterms:W3CDTF">2016-09-06T16:41:26Z</dcterms:modified>
</cp:coreProperties>
</file>