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9" r:id="rId3"/>
    <p:sldId id="263" r:id="rId4"/>
    <p:sldId id="261" r:id="rId5"/>
    <p:sldId id="264" r:id="rId6"/>
    <p:sldId id="268" r:id="rId7"/>
    <p:sldId id="266" r:id="rId8"/>
    <p:sldId id="269" r:id="rId9"/>
    <p:sldId id="262" r:id="rId10"/>
    <p:sldId id="267" r:id="rId11"/>
    <p:sldId id="257" r:id="rId12"/>
    <p:sldId id="271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4B0E1-8AFF-4C93-A1DD-4A12679CE16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CEC18-2D18-4C2B-875A-FBC6DBE44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6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1AE76-D2D7-49D2-9EED-98B3F0CD7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913-2701-4F08-B082-3ABE3B029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12F98D-64E5-44AC-860E-6E4D7FCB14FC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AAF62A-C4F5-4FF1-BBB1-F6E24BE3E1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fxivvlrrpsza/prove-it-using-textual-evidenc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63/0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Using Primary &amp; Secondary sources in your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19600"/>
            <a:ext cx="8458200" cy="914400"/>
          </a:xfrm>
        </p:spPr>
        <p:txBody>
          <a:bodyPr/>
          <a:lstStyle/>
          <a:p>
            <a:pPr algn="ctr"/>
            <a:r>
              <a:rPr lang="en-US" dirty="0"/>
              <a:t>Objective: Learn how and why to include primary and secondary sources in responding to document-based questions.  </a:t>
            </a:r>
          </a:p>
        </p:txBody>
      </p:sp>
      <p:pic>
        <p:nvPicPr>
          <p:cNvPr id="1029" name="Picture 5" descr="C:\Users\Leslie\AppData\Local\Microsoft\Windows\Temporary Internet Files\Content.IE5\N6SN5YKA\MC9002955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19400"/>
            <a:ext cx="1352132" cy="1709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Prezi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https://prezi.com/fxivvlrrpsza/prove-it-using-textual-evidence/#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8771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From Industrial Revolutions: Beginnings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According to </a:t>
            </a:r>
            <a:r>
              <a:rPr lang="en-US" sz="2400" dirty="0" err="1"/>
              <a:t>L.C.A.</a:t>
            </a:r>
            <a:r>
              <a:rPr lang="en-US" sz="2400" dirty="0"/>
              <a:t> Knowles in the book </a:t>
            </a:r>
            <a:r>
              <a:rPr lang="en-US" sz="2400" i="1" dirty="0"/>
              <a:t>The Industrial and Commercial Revolutions in Great Britain During the Nineteenth Century</a:t>
            </a:r>
            <a:r>
              <a:rPr lang="en-US" sz="2400" dirty="0"/>
              <a:t>, the main reason that industrialization began in England was because the political and economic freedom in England encouraged people to expand industries.  </a:t>
            </a:r>
          </a:p>
          <a:p>
            <a:pPr lvl="0"/>
            <a:r>
              <a:rPr lang="en-US" sz="2400" dirty="0"/>
              <a:t>Arthur Young stated in </a:t>
            </a:r>
            <a:r>
              <a:rPr lang="en-US" sz="2400" i="1" dirty="0"/>
              <a:t>The Farmer’s Tour Through the East of England</a:t>
            </a:r>
            <a:r>
              <a:rPr lang="en-US" sz="2400" dirty="0"/>
              <a:t> in 1771 that by the introduction of a four year crop rotation and the division of England into large farms allowed more people to begin working in factories.  </a:t>
            </a:r>
          </a:p>
          <a:p>
            <a:pPr lvl="0"/>
            <a:r>
              <a:rPr lang="en-US" sz="2400" dirty="0"/>
              <a:t>A witness described to the Factory Commission in 1833 that “people left other occupations and came to spinning for the sake of the high wages.”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06" y="1524000"/>
            <a:ext cx="8915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Sentence #1 Topic Sentence:</a:t>
            </a:r>
            <a:r>
              <a:rPr lang="en-US" dirty="0">
                <a:solidFill>
                  <a:schemeClr val="tx1"/>
                </a:solidFill>
              </a:rPr>
              <a:t> What is the Industrial Revolution? (You can use your definition) </a:t>
            </a:r>
          </a:p>
          <a:p>
            <a:r>
              <a:rPr lang="en-US" b="1" dirty="0">
                <a:solidFill>
                  <a:schemeClr val="tx1"/>
                </a:solidFill>
              </a:rPr>
              <a:t>Sentence #2:</a:t>
            </a:r>
            <a:r>
              <a:rPr lang="en-US" dirty="0">
                <a:solidFill>
                  <a:schemeClr val="tx1"/>
                </a:solidFill>
              </a:rPr>
              <a:t>  The Industrial Revolution began in Britain because ____, ____, and ____.  </a:t>
            </a:r>
          </a:p>
          <a:p>
            <a:r>
              <a:rPr lang="en-US" b="1" dirty="0">
                <a:solidFill>
                  <a:schemeClr val="tx1"/>
                </a:solidFill>
              </a:rPr>
              <a:t>Sentences #3:  </a:t>
            </a:r>
            <a:r>
              <a:rPr lang="en-US" dirty="0">
                <a:solidFill>
                  <a:schemeClr val="tx1"/>
                </a:solidFill>
              </a:rPr>
              <a:t>Reason #1 (use ONE document and ICE) </a:t>
            </a:r>
          </a:p>
          <a:p>
            <a:r>
              <a:rPr lang="en-US" b="1" dirty="0">
                <a:solidFill>
                  <a:schemeClr val="tx1"/>
                </a:solidFill>
              </a:rPr>
              <a:t>Sentences #4:</a:t>
            </a:r>
            <a:r>
              <a:rPr lang="en-US" dirty="0">
                <a:solidFill>
                  <a:schemeClr val="tx1"/>
                </a:solidFill>
              </a:rPr>
              <a:t> Reason #2 (use ONE document and ICE)</a:t>
            </a:r>
          </a:p>
          <a:p>
            <a:r>
              <a:rPr lang="en-US" b="1" dirty="0">
                <a:solidFill>
                  <a:schemeClr val="tx1"/>
                </a:solidFill>
              </a:rPr>
              <a:t>Sentences #5:</a:t>
            </a:r>
            <a:r>
              <a:rPr lang="en-US" dirty="0">
                <a:solidFill>
                  <a:schemeClr val="tx1"/>
                </a:solidFill>
              </a:rPr>
              <a:t> Reason #3 (use ONE document and ICE)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Sentence #6:</a:t>
            </a:r>
            <a:r>
              <a:rPr lang="en-US" dirty="0">
                <a:solidFill>
                  <a:schemeClr val="tx1"/>
                </a:solidFill>
              </a:rPr>
              <a:t> Concluding sentence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You may need more than 6 sentences to fully explain your reasons (documents) WHY the IR started in Britain.</a:t>
            </a:r>
          </a:p>
        </p:txBody>
      </p:sp>
    </p:spTree>
    <p:extLst>
      <p:ext uri="{BB962C8B-B14F-4D97-AF65-F5344CB8AC3E}">
        <p14:creationId xmlns:p14="http://schemas.microsoft.com/office/powerpoint/2010/main" val="2069082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do now?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638800"/>
          </a:xfrm>
        </p:spPr>
        <p:txBody>
          <a:bodyPr>
            <a:normAutofit/>
          </a:bodyPr>
          <a:lstStyle/>
          <a:p>
            <a:r>
              <a:rPr lang="en-US" sz="2800" dirty="0"/>
              <a:t>Begin writing your summary paragraph explaining “Why did the Industrial Revolution begin in England?” Your topic sentence should introduce the Industrial Revolution and where it began. </a:t>
            </a:r>
          </a:p>
          <a:p>
            <a:r>
              <a:rPr lang="en-US" sz="2800" dirty="0"/>
              <a:t>Select </a:t>
            </a:r>
            <a:r>
              <a:rPr lang="en-US" sz="2800" b="1" u="sng" dirty="0"/>
              <a:t>THREE</a:t>
            </a:r>
            <a:r>
              <a:rPr lang="en-US" sz="2800" dirty="0"/>
              <a:t> sources from your documents that you can use to support your writing </a:t>
            </a:r>
          </a:p>
          <a:p>
            <a:r>
              <a:rPr lang="en-US" sz="2800" dirty="0"/>
              <a:t>Choose how you are going to include the source (direct quotation or paraphrasing) </a:t>
            </a:r>
          </a:p>
          <a:p>
            <a:r>
              <a:rPr lang="en-US" sz="2800" dirty="0"/>
              <a:t>If you include “I think…”, “I’m going to tell you”, “Did you know…”, “In my opinion, …” You will be deducted </a:t>
            </a:r>
            <a:r>
              <a:rPr lang="en-US" sz="2800" u="sng" dirty="0"/>
              <a:t>at least 15 points off your final score!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solidFill>
                  <a:schemeClr val="accent2"/>
                </a:solidFill>
              </a:rPr>
              <a:t>Sources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371600"/>
            <a:ext cx="4724400" cy="5105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i="1" dirty="0"/>
              <a:t>Paraphrase</a:t>
            </a:r>
            <a:r>
              <a:rPr lang="en-US" dirty="0"/>
              <a:t> as much as you can.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Use quotes to back up or emphasize your details and as examples of main ideas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Use direct quotations when citing a statistic or original theory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Use author's words if they capture a point exactly.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/>
          </a:p>
        </p:txBody>
      </p:sp>
      <p:pic>
        <p:nvPicPr>
          <p:cNvPr id="2050" name="Picture 2" descr="C:\Users\Leslie\AppData\Local\Microsoft\Windows\Temporary Internet Files\Content.IE5\N6SN5YKA\MP9003058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3657600" cy="32305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Using Documents in your writing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>
            <a:noAutofit/>
          </a:bodyPr>
          <a:lstStyle/>
          <a:p>
            <a:r>
              <a:rPr lang="en-US" sz="2400" b="1" dirty="0"/>
              <a:t>Quotations</a:t>
            </a:r>
            <a:r>
              <a:rPr lang="en-US" sz="2400" dirty="0"/>
              <a:t> must be identical to the original, using a narrow segment of the source. They must match the source document word for word and must be attributed to the original author.</a:t>
            </a:r>
          </a:p>
          <a:p>
            <a:r>
              <a:rPr lang="en-US" sz="2400" b="1" dirty="0"/>
              <a:t>Paraphrasing</a:t>
            </a:r>
            <a:r>
              <a:rPr lang="en-US" sz="2400" dirty="0"/>
              <a:t> involves putting a passage from source material into your own words. A paraphrase must also be attributed to the original source. Paraphrased material is usually shorter than the original passage, taking a somewhat broader segment of the source and condensing it slightly.</a:t>
            </a:r>
          </a:p>
          <a:p>
            <a:endParaRPr lang="en-US" sz="2400" dirty="0"/>
          </a:p>
          <a:p>
            <a:r>
              <a:rPr lang="en-US" sz="2400" dirty="0"/>
              <a:t>Source: </a:t>
            </a:r>
            <a:r>
              <a:rPr lang="en-US" sz="2400" dirty="0">
                <a:hlinkClick r:id="rId2"/>
              </a:rPr>
              <a:t>https://owl.english.purdue.edu/owl/resource/563/01/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Using documents in your writing</a:t>
            </a:r>
          </a:p>
        </p:txBody>
      </p:sp>
      <p:pic>
        <p:nvPicPr>
          <p:cNvPr id="10243" name="Picture 5" descr="MPj0400053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1371600"/>
            <a:ext cx="2478087" cy="1651659"/>
          </a:xfrm>
        </p:spPr>
      </p:pic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200400"/>
            <a:ext cx="8229600" cy="33528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00FF00"/>
                </a:solidFill>
              </a:rPr>
              <a:t>Direct Quote: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Use someone’s words or phrases to emphasize your main ideas (must be in quotations!) 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b="1" dirty="0">
                <a:solidFill>
                  <a:srgbClr val="00FF00"/>
                </a:solidFill>
              </a:rPr>
              <a:t>Paraphrase: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Put someone else’s ideas into your own words</a:t>
            </a: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quotations &amp; paraphrasing?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 support for claims or add credibility to your writing</a:t>
            </a:r>
          </a:p>
          <a:p>
            <a:r>
              <a:rPr lang="en-US" dirty="0"/>
              <a:t>Refer to work that leads up to the work you are now doing</a:t>
            </a:r>
          </a:p>
          <a:p>
            <a:r>
              <a:rPr lang="en-US" dirty="0"/>
              <a:t>Give examples of several points of view on a subject</a:t>
            </a:r>
          </a:p>
          <a:p>
            <a:r>
              <a:rPr lang="en-US" dirty="0"/>
              <a:t>Call attention to a position that you wish to agree or disagree with</a:t>
            </a:r>
          </a:p>
          <a:p>
            <a:r>
              <a:rPr lang="en-US" dirty="0"/>
              <a:t>Highlight a particularly striking phrase, sentence, or passage by quoting the original</a:t>
            </a:r>
          </a:p>
          <a:p>
            <a:r>
              <a:rPr lang="en-US" dirty="0"/>
              <a:t>Expand the depth of your writing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48000"/>
            <a:ext cx="7924800" cy="3032125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>
                <a:solidFill>
                  <a:srgbClr val="00B0F0"/>
                </a:solidFill>
                <a:latin typeface="Copperplate Gothic Bold" panose="020E0705020206020404" pitchFamily="34" charset="0"/>
              </a:rPr>
              <a:t>I</a:t>
            </a:r>
            <a:r>
              <a:rPr lang="en-US" dirty="0">
                <a:solidFill>
                  <a:srgbClr val="00B0F0"/>
                </a:solidFill>
                <a:latin typeface="Copperplate Gothic Bold" panose="020E0705020206020404" pitchFamily="34" charset="0"/>
              </a:rPr>
              <a:t>: Introduce </a:t>
            </a:r>
            <a:r>
              <a:rPr lang="en-US" dirty="0">
                <a:latin typeface="Copperplate Gothic Bold" panose="020E0705020206020404" pitchFamily="34" charset="0"/>
              </a:rPr>
              <a:t>your quotation 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00B0F0"/>
                </a:solidFill>
                <a:latin typeface="Copperplate Gothic Bold" panose="020E0705020206020404" pitchFamily="34" charset="0"/>
              </a:rPr>
              <a:t>C</a:t>
            </a:r>
            <a:r>
              <a:rPr lang="en-US" dirty="0">
                <a:solidFill>
                  <a:srgbClr val="00B0F0"/>
                </a:solidFill>
                <a:latin typeface="Copperplate Gothic Bold" panose="020E0705020206020404" pitchFamily="34" charset="0"/>
              </a:rPr>
              <a:t>: Cite </a:t>
            </a:r>
            <a:r>
              <a:rPr lang="en-US" dirty="0">
                <a:latin typeface="Copperplate Gothic Bold" panose="020E0705020206020404" pitchFamily="34" charset="0"/>
              </a:rPr>
              <a:t>your quotation 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00B0F0"/>
                </a:solidFill>
                <a:latin typeface="Copperplate Gothic Bold" panose="020E0705020206020404" pitchFamily="34" charset="0"/>
              </a:rPr>
              <a:t>E</a:t>
            </a:r>
            <a:r>
              <a:rPr lang="en-US" dirty="0">
                <a:solidFill>
                  <a:srgbClr val="00B0F0"/>
                </a:solidFill>
                <a:latin typeface="Copperplate Gothic Bold" panose="020E0705020206020404" pitchFamily="34" charset="0"/>
              </a:rPr>
              <a:t>: Explain </a:t>
            </a:r>
            <a:r>
              <a:rPr lang="en-US" dirty="0">
                <a:latin typeface="Copperplate Gothic Bold" panose="020E0705020206020404" pitchFamily="34" charset="0"/>
              </a:rPr>
              <a:t>your quotation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4"/>
          <a:stretch/>
        </p:blipFill>
        <p:spPr>
          <a:xfrm>
            <a:off x="838200" y="76200"/>
            <a:ext cx="7315200" cy="275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5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26" b="53452"/>
          <a:stretch/>
        </p:blipFill>
        <p:spPr>
          <a:xfrm>
            <a:off x="762000" y="228600"/>
            <a:ext cx="7543800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15" b="21136"/>
          <a:stretch/>
        </p:blipFill>
        <p:spPr>
          <a:xfrm>
            <a:off x="718840" y="2971800"/>
            <a:ext cx="7586960" cy="3647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8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93"/>
          <a:stretch/>
        </p:blipFill>
        <p:spPr>
          <a:xfrm>
            <a:off x="990600" y="685800"/>
            <a:ext cx="726342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4"/>
          <a:stretch/>
        </p:blipFill>
        <p:spPr>
          <a:xfrm>
            <a:off x="4114800" y="3429000"/>
            <a:ext cx="4680283" cy="175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07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Signal Phrases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41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2"/>
                </a:solidFill>
              </a:rPr>
              <a:t>Model Signal Phrases: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“In the words of researchers Long and </a:t>
            </a:r>
            <a:r>
              <a:rPr lang="en-US" sz="2000" dirty="0" err="1">
                <a:latin typeface="Arial" charset="0"/>
              </a:rPr>
              <a:t>McKinzie</a:t>
            </a:r>
            <a:r>
              <a:rPr lang="en-US" sz="2000" dirty="0">
                <a:latin typeface="Arial" charset="0"/>
              </a:rPr>
              <a:t>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“As Paul Rudnick has noted…”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“Melinda Stuart, mother of a child killed by a drunk driver, points out…”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“…,writes Michelle Moore, 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41148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EC0AD6"/>
                </a:solidFill>
              </a:rPr>
              <a:t>Verbs in Signal Phrases: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acknowledges	       admits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agrees		       argues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asserts 		       believes	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claims		       confirms	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contends	       declares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denies		       disputes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emphasizes	       endorses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grants		       illustrates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implies		       notes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observes	       points out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reasons	       	       refutes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suggests	       states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>
                <a:latin typeface="Arial" charset="0"/>
              </a:rPr>
              <a:t>writes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000" dirty="0">
                <a:latin typeface="Arial" charset="0"/>
              </a:rPr>
              <a:t>Complete list: Hacker, Diana. </a:t>
            </a:r>
            <a:r>
              <a:rPr lang="en-US" sz="1000" u="sng" dirty="0">
                <a:latin typeface="Arial" charset="0"/>
              </a:rPr>
              <a:t>A Writer’s Reference</a:t>
            </a:r>
            <a:r>
              <a:rPr lang="en-US" sz="1000" dirty="0">
                <a:latin typeface="Arial" charset="0"/>
              </a:rPr>
              <a:t>. 5</a:t>
            </a:r>
            <a:r>
              <a:rPr lang="en-US" sz="1000" baseline="30000" dirty="0">
                <a:latin typeface="Arial" charset="0"/>
              </a:rPr>
              <a:t>th</a:t>
            </a:r>
            <a:r>
              <a:rPr lang="en-US" sz="1000" dirty="0">
                <a:latin typeface="Arial" charset="0"/>
              </a:rPr>
              <a:t> ed. Boston: Bedford/St. Martin’s, 2003. p. 336.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591</TotalTime>
  <Words>688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Copperplate Gothic Bold</vt:lpstr>
      <vt:lpstr>Gill Sans MT</vt:lpstr>
      <vt:lpstr>Wingdings</vt:lpstr>
      <vt:lpstr>Wingdings 2</vt:lpstr>
      <vt:lpstr>Trek</vt:lpstr>
      <vt:lpstr>Using Primary &amp; Secondary sources in your writing</vt:lpstr>
      <vt:lpstr>Sources</vt:lpstr>
      <vt:lpstr>Using Documents in your writing</vt:lpstr>
      <vt:lpstr>Using documents in your writing</vt:lpstr>
      <vt:lpstr>Why use quotations &amp; paraphrasing? </vt:lpstr>
      <vt:lpstr>PowerPoint Presentation</vt:lpstr>
      <vt:lpstr>PowerPoint Presentation</vt:lpstr>
      <vt:lpstr>PowerPoint Presentation</vt:lpstr>
      <vt:lpstr>Signal Phrases</vt:lpstr>
      <vt:lpstr>ICE Prezi</vt:lpstr>
      <vt:lpstr>EXAMPLES From Industrial Revolutions: Beginnings </vt:lpstr>
      <vt:lpstr>Paragraph Structure</vt:lpstr>
      <vt:lpstr>What do I do now?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Primary &amp; Secondary sources in your writing</dc:title>
  <dc:creator>Leslie Sniegowski</dc:creator>
  <cp:lastModifiedBy>Leslie Haller</cp:lastModifiedBy>
  <cp:revision>15</cp:revision>
  <cp:lastPrinted>2017-01-06T17:54:18Z</cp:lastPrinted>
  <dcterms:created xsi:type="dcterms:W3CDTF">2013-12-02T02:05:13Z</dcterms:created>
  <dcterms:modified xsi:type="dcterms:W3CDTF">2017-12-13T03:54:45Z</dcterms:modified>
</cp:coreProperties>
</file>