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80" r:id="rId11"/>
    <p:sldId id="281" r:id="rId12"/>
    <p:sldId id="282" r:id="rId13"/>
    <p:sldId id="283" r:id="rId14"/>
    <p:sldId id="265" r:id="rId15"/>
    <p:sldId id="266" r:id="rId16"/>
    <p:sldId id="267" r:id="rId17"/>
    <p:sldId id="268" r:id="rId18"/>
    <p:sldId id="269" r:id="rId19"/>
    <p:sldId id="270" r:id="rId20"/>
    <p:sldId id="271" r:id="rId21"/>
    <p:sldId id="272" r:id="rId22"/>
    <p:sldId id="273" r:id="rId23"/>
    <p:sldId id="274" r:id="rId24"/>
    <p:sldId id="276" r:id="rId25"/>
    <p:sldId id="277" r:id="rId26"/>
    <p:sldId id="275" r:id="rId27"/>
    <p:sldId id="278" r:id="rId28"/>
    <p:sldId id="279"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38" autoAdjust="0"/>
    <p:restoredTop sz="94660"/>
  </p:normalViewPr>
  <p:slideViewPr>
    <p:cSldViewPr>
      <p:cViewPr varScale="1">
        <p:scale>
          <a:sx n="70" d="100"/>
          <a:sy n="70" d="100"/>
        </p:scale>
        <p:origin x="55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F030226A-E241-44FE-A074-31319FDAF0A7}" type="datetimeFigureOut">
              <a:rPr lang="en-US" smtClean="0"/>
              <a:pPr/>
              <a:t>9/25/2017</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B9BA420-AB71-4E70-87BE-702C82B374A6}"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30226A-E241-44FE-A074-31319FDAF0A7}"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BA420-AB71-4E70-87BE-702C82B374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30226A-E241-44FE-A074-31319FDAF0A7}"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BA420-AB71-4E70-87BE-702C82B374A6}"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030226A-E241-44FE-A074-31319FDAF0A7}"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BA420-AB71-4E70-87BE-702C82B374A6}"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F030226A-E241-44FE-A074-31319FDAF0A7}" type="datetimeFigureOut">
              <a:rPr lang="en-US" smtClean="0"/>
              <a:pPr/>
              <a:t>9/25/2017</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B9BA420-AB71-4E70-87BE-702C82B374A6}"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030226A-E241-44FE-A074-31319FDAF0A7}" type="datetimeFigureOut">
              <a:rPr lang="en-US" smtClean="0"/>
              <a:pPr/>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BA420-AB71-4E70-87BE-702C82B374A6}"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030226A-E241-44FE-A074-31319FDAF0A7}" type="datetimeFigureOut">
              <a:rPr lang="en-US" smtClean="0"/>
              <a:pPr/>
              <a:t>9/25/2017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9BA420-AB71-4E70-87BE-702C82B374A6}"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030226A-E241-44FE-A074-31319FDAF0A7}" type="datetimeFigureOut">
              <a:rPr lang="en-US" smtClean="0"/>
              <a:pPr/>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9BA420-AB71-4E70-87BE-702C82B374A6}"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0226A-E241-44FE-A074-31319FDAF0A7}" type="datetimeFigureOut">
              <a:rPr lang="en-US" smtClean="0"/>
              <a:pPr/>
              <a:t>9/25/2017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9BA420-AB71-4E70-87BE-702C82B374A6}"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030226A-E241-44FE-A074-31319FDAF0A7}" type="datetimeFigureOut">
              <a:rPr lang="en-US" smtClean="0"/>
              <a:pPr/>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BA420-AB71-4E70-87BE-702C82B374A6}"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030226A-E241-44FE-A074-31319FDAF0A7}" type="datetimeFigureOut">
              <a:rPr lang="en-US" smtClean="0"/>
              <a:pPr/>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BA420-AB71-4E70-87BE-702C82B374A6}"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030226A-E241-44FE-A074-31319FDAF0A7}" type="datetimeFigureOut">
              <a:rPr lang="en-US" smtClean="0"/>
              <a:pPr/>
              <a:t>9/25/2017</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B9BA420-AB71-4E70-87BE-702C82B374A6}"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EVAPORATION</a:t>
            </a:r>
            <a:endParaRPr lang="en-US" dirty="0"/>
          </a:p>
        </p:txBody>
      </p:sp>
      <p:sp>
        <p:nvSpPr>
          <p:cNvPr id="5" name="Content Placeholder 4"/>
          <p:cNvSpPr>
            <a:spLocks noGrp="1"/>
          </p:cNvSpPr>
          <p:nvPr>
            <p:ph sz="quarter" idx="1"/>
          </p:nvPr>
        </p:nvSpPr>
        <p:spPr>
          <a:xfrm>
            <a:off x="457200" y="1600200"/>
            <a:ext cx="8382000" cy="5257800"/>
          </a:xfrm>
        </p:spPr>
        <p:txBody>
          <a:bodyPr>
            <a:normAutofit lnSpcReduction="10000"/>
          </a:bodyPr>
          <a:lstStyle/>
          <a:p>
            <a:r>
              <a:rPr lang="en-US" dirty="0" smtClean="0"/>
              <a:t>Evaporation </a:t>
            </a:r>
            <a:r>
              <a:rPr lang="en-US" dirty="0"/>
              <a:t>occurs when the physical state of water is changed from a liquid to a gas. </a:t>
            </a:r>
            <a:r>
              <a:rPr lang="en-US" dirty="0" smtClean="0"/>
              <a:t> The sun’s energy </a:t>
            </a:r>
            <a:r>
              <a:rPr lang="en-US" dirty="0"/>
              <a:t>and other factors such as air temperature, </a:t>
            </a:r>
            <a:r>
              <a:rPr lang="en-US" dirty="0" smtClean="0"/>
              <a:t> wind</a:t>
            </a:r>
            <a:r>
              <a:rPr lang="en-US" dirty="0"/>
              <a:t>, and </a:t>
            </a:r>
            <a:r>
              <a:rPr lang="en-US" dirty="0" smtClean="0"/>
              <a:t>air </a:t>
            </a:r>
            <a:r>
              <a:rPr lang="en-US" dirty="0"/>
              <a:t>pressure affect the amount of natural evaporation that takes place in any area. </a:t>
            </a:r>
            <a:endParaRPr lang="en-US" dirty="0" smtClean="0"/>
          </a:p>
          <a:p>
            <a:r>
              <a:rPr lang="en-US" dirty="0" smtClean="0"/>
              <a:t>Evaporated </a:t>
            </a:r>
            <a:r>
              <a:rPr lang="en-US" dirty="0"/>
              <a:t>moisture is lifted into the atmosphere from the ocean, land </a:t>
            </a:r>
            <a:r>
              <a:rPr lang="en-US" dirty="0" smtClean="0"/>
              <a:t>surfaces (rocks and soil), plants, </a:t>
            </a:r>
            <a:r>
              <a:rPr lang="en-US" dirty="0"/>
              <a:t>and </a:t>
            </a:r>
            <a:r>
              <a:rPr lang="en-US" dirty="0" smtClean="0"/>
              <a:t>bodies of water such as seas and lakes </a:t>
            </a:r>
            <a:r>
              <a:rPr lang="en-US" dirty="0"/>
              <a:t>as water vapor. </a:t>
            </a:r>
            <a:r>
              <a:rPr lang="en-US" dirty="0" smtClean="0"/>
              <a:t> Evaporation occurs from raindrops and snow as they fall.  </a:t>
            </a:r>
            <a:r>
              <a:rPr lang="en-US" dirty="0"/>
              <a:t>There is also evaporation caused by human </a:t>
            </a:r>
            <a:r>
              <a:rPr lang="en-US" dirty="0" smtClean="0"/>
              <a:t>activities, such as burning, factory production, lawn care and combustion by vehicles.</a:t>
            </a:r>
          </a:p>
          <a:p>
            <a:r>
              <a:rPr lang="en-US" dirty="0" smtClean="0"/>
              <a:t>Some water vapor is </a:t>
            </a:r>
            <a:r>
              <a:rPr lang="en-US" b="1" u="sng" dirty="0" smtClean="0"/>
              <a:t>always</a:t>
            </a:r>
            <a:r>
              <a:rPr lang="en-US" b="1" dirty="0" smtClean="0"/>
              <a:t> </a:t>
            </a:r>
            <a:r>
              <a:rPr lang="en-US" dirty="0" smtClean="0"/>
              <a:t>present </a:t>
            </a:r>
            <a:r>
              <a:rPr lang="en-US" dirty="0"/>
              <a:t>in the atmosphere. </a:t>
            </a:r>
            <a:br>
              <a:rPr lang="en-US" dirty="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ail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09600"/>
            <a:ext cx="571500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ail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590800"/>
            <a:ext cx="6016625" cy="3656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619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sychro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953000"/>
            <a:ext cx="2343150" cy="143033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1"/>
          </p:nvPr>
        </p:nvSpPr>
        <p:spPr>
          <a:xfrm>
            <a:off x="428767" y="838200"/>
            <a:ext cx="8229600" cy="5852160"/>
          </a:xfrm>
        </p:spPr>
        <p:txBody>
          <a:bodyPr/>
          <a:lstStyle/>
          <a:p>
            <a:r>
              <a:rPr lang="en-US" sz="2400" dirty="0">
                <a:ea typeface="Times New Roman" panose="02020603050405020304" pitchFamily="18" charset="0"/>
                <a:cs typeface="Arial" panose="020B0604020202020204" pitchFamily="34" charset="0"/>
              </a:rPr>
              <a:t>Humidity</a:t>
            </a:r>
            <a:r>
              <a:rPr lang="en-US" sz="2400" b="1" dirty="0">
                <a:ea typeface="Times New Roman" panose="02020603050405020304" pitchFamily="18" charset="0"/>
                <a:cs typeface="Arial" panose="020B0604020202020204" pitchFamily="34" charset="0"/>
              </a:rPr>
              <a:t> </a:t>
            </a:r>
            <a:r>
              <a:rPr lang="en-US" sz="2400" dirty="0">
                <a:ea typeface="Times New Roman" panose="02020603050405020304" pitchFamily="18" charset="0"/>
                <a:cs typeface="Arial" panose="020B0604020202020204" pitchFamily="34" charset="0"/>
              </a:rPr>
              <a:t>measures how much water vapor </a:t>
            </a:r>
            <a:r>
              <a:rPr lang="en-US" sz="2400" dirty="0" smtClean="0">
                <a:ea typeface="Times New Roman" panose="02020603050405020304" pitchFamily="18" charset="0"/>
                <a:cs typeface="Arial" panose="020B0604020202020204" pitchFamily="34" charset="0"/>
              </a:rPr>
              <a:t>is present in </a:t>
            </a:r>
            <a:r>
              <a:rPr lang="en-US" sz="2400" dirty="0">
                <a:ea typeface="Times New Roman" panose="02020603050405020304" pitchFamily="18" charset="0"/>
                <a:cs typeface="Arial" panose="020B0604020202020204" pitchFamily="34" charset="0"/>
              </a:rPr>
              <a:t>the </a:t>
            </a:r>
            <a:r>
              <a:rPr lang="en-US" sz="2400" dirty="0" smtClean="0">
                <a:ea typeface="Times New Roman" panose="02020603050405020304" pitchFamily="18" charset="0"/>
                <a:cs typeface="Arial" panose="020B0604020202020204" pitchFamily="34" charset="0"/>
              </a:rPr>
              <a:t>air.</a:t>
            </a:r>
            <a:r>
              <a:rPr lang="en-US" sz="2400" dirty="0" smtClean="0">
                <a:solidFill>
                  <a:srgbClr val="00B050"/>
                </a:solidFill>
                <a:ea typeface="Times New Roman" panose="02020603050405020304" pitchFamily="18" charset="0"/>
                <a:cs typeface="Arial" panose="020B0604020202020204" pitchFamily="34" charset="0"/>
              </a:rPr>
              <a:t>  </a:t>
            </a:r>
            <a:r>
              <a:rPr lang="en-US" sz="2400" dirty="0">
                <a:ea typeface="Times New Roman" panose="02020603050405020304" pitchFamily="18" charset="0"/>
                <a:cs typeface="Arial" panose="020B0604020202020204" pitchFamily="34" charset="0"/>
              </a:rPr>
              <a:t>Water vapor is water in the gas phase that has evaporated into the air.  The amount of water vapor that air can hold depends on temperature. </a:t>
            </a:r>
            <a:r>
              <a:rPr lang="en-US" sz="2400" dirty="0" smtClean="0">
                <a:ea typeface="Times New Roman" panose="02020603050405020304" pitchFamily="18" charset="0"/>
                <a:cs typeface="Arial" panose="020B0604020202020204" pitchFamily="34" charset="0"/>
              </a:rPr>
              <a:t> The </a:t>
            </a:r>
            <a:r>
              <a:rPr lang="en-US" sz="2400" dirty="0">
                <a:ea typeface="Times New Roman" panose="02020603050405020304" pitchFamily="18" charset="0"/>
                <a:cs typeface="Arial" panose="020B0604020202020204" pitchFamily="34" charset="0"/>
              </a:rPr>
              <a:t>warmer the air, the more water vapor it can </a:t>
            </a:r>
            <a:r>
              <a:rPr lang="en-US" sz="2400" dirty="0" smtClean="0">
                <a:ea typeface="Times New Roman" panose="02020603050405020304" pitchFamily="18" charset="0"/>
                <a:cs typeface="Arial" panose="020B0604020202020204" pitchFamily="34" charset="0"/>
              </a:rPr>
              <a:t>hold because the air molecules are spread farther apart when the air is warmer. </a:t>
            </a:r>
          </a:p>
          <a:p>
            <a:r>
              <a:rPr lang="en-US" sz="2400" dirty="0" smtClean="0"/>
              <a:t>Relative </a:t>
            </a:r>
            <a:r>
              <a:rPr lang="en-US" sz="2400" dirty="0"/>
              <a:t>humidity is a measure of the amount of water vapor </a:t>
            </a:r>
            <a:r>
              <a:rPr lang="en-US" sz="2400" dirty="0" smtClean="0"/>
              <a:t>actually</a:t>
            </a:r>
            <a:r>
              <a:rPr lang="en-US" sz="2400" dirty="0" smtClean="0">
                <a:solidFill>
                  <a:srgbClr val="00B050"/>
                </a:solidFill>
              </a:rPr>
              <a:t> </a:t>
            </a:r>
            <a:r>
              <a:rPr lang="en-US" sz="2400" dirty="0" smtClean="0"/>
              <a:t>present </a:t>
            </a:r>
            <a:r>
              <a:rPr lang="en-US" sz="2400" dirty="0"/>
              <a:t>in the air compared to the amount of water vapor the air could hold at that particular temperature.  </a:t>
            </a:r>
            <a:endParaRPr lang="en-US" sz="2400" dirty="0" smtClean="0"/>
          </a:p>
          <a:p>
            <a:r>
              <a:rPr lang="en-US" sz="2400" dirty="0" smtClean="0"/>
              <a:t>A </a:t>
            </a:r>
            <a:r>
              <a:rPr lang="en-US" sz="2400" dirty="0" err="1" smtClean="0"/>
              <a:t>Psychrometers</a:t>
            </a:r>
            <a:r>
              <a:rPr lang="en-US" sz="2400" dirty="0" smtClean="0"/>
              <a:t> is the instrument used </a:t>
            </a:r>
            <a:r>
              <a:rPr lang="en-US" sz="2400" dirty="0"/>
              <a:t>to measure relative humidity and dew-point temperatures. </a:t>
            </a:r>
          </a:p>
          <a:p>
            <a:endParaRPr lang="en-US" dirty="0"/>
          </a:p>
        </p:txBody>
      </p:sp>
      <p:sp>
        <p:nvSpPr>
          <p:cNvPr id="2" name="Rectangle 1"/>
          <p:cNvSpPr/>
          <p:nvPr/>
        </p:nvSpPr>
        <p:spPr>
          <a:xfrm>
            <a:off x="428767" y="253425"/>
            <a:ext cx="2432076" cy="584775"/>
          </a:xfrm>
          <a:prstGeom prst="rect">
            <a:avLst/>
          </a:prstGeom>
        </p:spPr>
        <p:txBody>
          <a:bodyPr wrap="none">
            <a:spAutoFit/>
          </a:bodyPr>
          <a:lstStyle/>
          <a:p>
            <a:r>
              <a:rPr lang="en-US" sz="3200" b="1" dirty="0" smtClean="0">
                <a:solidFill>
                  <a:srgbClr val="464653"/>
                </a:solidFill>
                <a:latin typeface="Bookman Old Style"/>
                <a:ea typeface="+mj-ea"/>
                <a:cs typeface="+mj-cs"/>
              </a:rPr>
              <a:t>HUMIDITY</a:t>
            </a:r>
            <a:endParaRPr lang="en-US" dirty="0"/>
          </a:p>
        </p:txBody>
      </p:sp>
    </p:spTree>
    <p:extLst>
      <p:ext uri="{BB962C8B-B14F-4D97-AF65-F5344CB8AC3E}">
        <p14:creationId xmlns:p14="http://schemas.microsoft.com/office/powerpoint/2010/main" val="3547597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3400" y="381000"/>
            <a:ext cx="8077200" cy="6046361"/>
          </a:xfrm>
          <a:prstGeom prst="rect">
            <a:avLst/>
          </a:prstGeom>
        </p:spPr>
      </p:pic>
    </p:spTree>
    <p:extLst>
      <p:ext uri="{BB962C8B-B14F-4D97-AF65-F5344CB8AC3E}">
        <p14:creationId xmlns:p14="http://schemas.microsoft.com/office/powerpoint/2010/main" val="3695016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721" y="436728"/>
            <a:ext cx="8862880" cy="5968596"/>
          </a:xfrm>
          <a:prstGeom prst="rect">
            <a:avLst/>
          </a:prstGeom>
        </p:spPr>
      </p:pic>
    </p:spTree>
    <p:extLst>
      <p:ext uri="{BB962C8B-B14F-4D97-AF65-F5344CB8AC3E}">
        <p14:creationId xmlns:p14="http://schemas.microsoft.com/office/powerpoint/2010/main" val="930835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b="1" dirty="0" smtClean="0"/>
              <a:t>INFILTRATION</a:t>
            </a:r>
            <a:endParaRPr lang="en-US" dirty="0"/>
          </a:p>
        </p:txBody>
      </p:sp>
      <p:sp>
        <p:nvSpPr>
          <p:cNvPr id="3" name="Content Placeholder 2"/>
          <p:cNvSpPr>
            <a:spLocks noGrp="1"/>
          </p:cNvSpPr>
          <p:nvPr>
            <p:ph sz="quarter" idx="1"/>
          </p:nvPr>
        </p:nvSpPr>
        <p:spPr>
          <a:xfrm>
            <a:off x="457200" y="883920"/>
            <a:ext cx="8229600" cy="4937760"/>
          </a:xfrm>
        </p:spPr>
        <p:txBody>
          <a:bodyPr/>
          <a:lstStyle/>
          <a:p>
            <a:r>
              <a:rPr lang="en-US" dirty="0" smtClean="0"/>
              <a:t>Infiltration is the physical process involving the movement of water from the air/atmosphere into the top layers of the soil.</a:t>
            </a:r>
          </a:p>
          <a:p>
            <a:r>
              <a:rPr lang="en-US" dirty="0" smtClean="0"/>
              <a:t>This movement is determined by the permeability of the soil. </a:t>
            </a:r>
          </a:p>
          <a:p>
            <a:pPr>
              <a:spcBef>
                <a:spcPts val="0"/>
              </a:spcBef>
            </a:pPr>
            <a:r>
              <a:rPr lang="en-US" dirty="0" smtClean="0"/>
              <a:t>The permeability of the soil is a</a:t>
            </a:r>
          </a:p>
          <a:p>
            <a:pPr marL="0" indent="0">
              <a:spcBef>
                <a:spcPts val="0"/>
              </a:spcBef>
              <a:buNone/>
            </a:pPr>
            <a:r>
              <a:rPr lang="en-US" dirty="0"/>
              <a:t> </a:t>
            </a:r>
            <a:r>
              <a:rPr lang="en-US" dirty="0" smtClean="0"/>
              <a:t>  measure of how easily water </a:t>
            </a:r>
          </a:p>
          <a:p>
            <a:pPr marL="0" indent="0">
              <a:spcBef>
                <a:spcPts val="0"/>
              </a:spcBef>
              <a:buNone/>
            </a:pPr>
            <a:r>
              <a:rPr lang="en-US" dirty="0"/>
              <a:t> </a:t>
            </a:r>
            <a:r>
              <a:rPr lang="en-US" dirty="0" smtClean="0"/>
              <a:t>  passes through the soil. </a:t>
            </a:r>
          </a:p>
          <a:p>
            <a:pPr marL="0" indent="0">
              <a:spcBef>
                <a:spcPts val="0"/>
              </a:spcBef>
              <a:buNone/>
            </a:pPr>
            <a:r>
              <a:rPr lang="en-US" dirty="0"/>
              <a:t> </a:t>
            </a:r>
            <a:r>
              <a:rPr lang="en-US" dirty="0" smtClean="0"/>
              <a:t>   What type of material or the </a:t>
            </a:r>
          </a:p>
          <a:p>
            <a:pPr marL="0" indent="0">
              <a:spcBef>
                <a:spcPts val="0"/>
              </a:spcBef>
              <a:buNone/>
            </a:pPr>
            <a:r>
              <a:rPr lang="en-US" dirty="0"/>
              <a:t> </a:t>
            </a:r>
            <a:r>
              <a:rPr lang="en-US" dirty="0" smtClean="0"/>
              <a:t>   combination of materials that</a:t>
            </a:r>
          </a:p>
          <a:p>
            <a:pPr marL="0" indent="0">
              <a:spcBef>
                <a:spcPts val="0"/>
              </a:spcBef>
              <a:buNone/>
            </a:pPr>
            <a:r>
              <a:rPr lang="en-US" dirty="0"/>
              <a:t> </a:t>
            </a:r>
            <a:r>
              <a:rPr lang="en-US" dirty="0" smtClean="0"/>
              <a:t>   make up soil in a location </a:t>
            </a:r>
          </a:p>
          <a:p>
            <a:pPr marL="0" indent="0">
              <a:spcBef>
                <a:spcPts val="0"/>
              </a:spcBef>
              <a:buNone/>
            </a:pPr>
            <a:r>
              <a:rPr lang="en-US" dirty="0" smtClean="0"/>
              <a:t>    determines its permeability.</a:t>
            </a:r>
          </a:p>
          <a:p>
            <a:endParaRPr lang="en-US" dirty="0"/>
          </a:p>
        </p:txBody>
      </p:sp>
      <p:pic>
        <p:nvPicPr>
          <p:cNvPr id="4" name="Picture 3"/>
          <p:cNvPicPr>
            <a:picLocks noChangeAspect="1"/>
          </p:cNvPicPr>
          <p:nvPr/>
        </p:nvPicPr>
        <p:blipFill>
          <a:blip r:embed="rId2"/>
          <a:stretch>
            <a:fillRect/>
          </a:stretch>
        </p:blipFill>
        <p:spPr>
          <a:xfrm>
            <a:off x="5334000" y="2895600"/>
            <a:ext cx="3200400" cy="350869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AutoShape 4" descr="http://echo2.epfl.ch/VICAIRE/mod_1a/chapt_5/pictures/Figure5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8550" name="Picture 6" descr="http://echo2.epfl.ch/VICAIRE/mod_1a/chapt_5/pictures/Figure51.gif"/>
          <p:cNvPicPr>
            <a:picLocks noChangeAspect="1" noChangeArrowheads="1"/>
          </p:cNvPicPr>
          <p:nvPr/>
        </p:nvPicPr>
        <p:blipFill>
          <a:blip r:embed="rId2" cstate="print"/>
          <a:srcRect/>
          <a:stretch>
            <a:fillRect/>
          </a:stretch>
        </p:blipFill>
        <p:spPr bwMode="auto">
          <a:xfrm>
            <a:off x="685800" y="457200"/>
            <a:ext cx="7543800" cy="562158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http://stream2.cma.gov.cn/pub/comet/Environment/watershed/comet/broadcastmet/watershed/media/graphics/unit_5/rainfall_infiltration.jpg"/>
          <p:cNvPicPr>
            <a:picLocks noChangeAspect="1" noChangeArrowheads="1"/>
          </p:cNvPicPr>
          <p:nvPr/>
        </p:nvPicPr>
        <p:blipFill>
          <a:blip r:embed="rId2" cstate="print"/>
          <a:srcRect/>
          <a:stretch>
            <a:fillRect/>
          </a:stretch>
        </p:blipFill>
        <p:spPr bwMode="auto">
          <a:xfrm>
            <a:off x="-34135" y="649009"/>
            <a:ext cx="9178135" cy="516124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PERCOLATION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Percolation is the deeper movement of water though the soil, and deep within its layers, by gravity and capillary action. (Capillary action is a property of water where it will </a:t>
            </a:r>
            <a:r>
              <a:rPr lang="en-US" dirty="0"/>
              <a:t>flow in narrow spaces without the </a:t>
            </a:r>
            <a:r>
              <a:rPr lang="en-US" dirty="0" smtClean="0"/>
              <a:t>force of gravity acting to move it.) </a:t>
            </a:r>
          </a:p>
          <a:p>
            <a:r>
              <a:rPr lang="en-US" dirty="0" smtClean="0"/>
              <a:t> All groundwater starts as surface water.  Once underground, the water is moved by gravity and capillary action.  Rocks within the Earth's crust serve as natural spaces for storing water. </a:t>
            </a:r>
          </a:p>
          <a:p>
            <a:r>
              <a:rPr lang="en-US" dirty="0" smtClean="0"/>
              <a:t>Percolation is different from infiltration because it involves the movement of water much </a:t>
            </a:r>
            <a:r>
              <a:rPr lang="en-US" b="1" u="sng" dirty="0" smtClean="0"/>
              <a:t>deeper</a:t>
            </a:r>
            <a:r>
              <a:rPr lang="en-US" dirty="0" smtClean="0"/>
              <a:t> into the Earth.</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1424"/>
          <a:stretch/>
        </p:blipFill>
        <p:spPr>
          <a:xfrm>
            <a:off x="457201" y="95823"/>
            <a:ext cx="8343312" cy="607637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8" name="Picture 4" descr="The hydrologic cycle. Details can be found below."/>
          <p:cNvPicPr>
            <a:picLocks noChangeAspect="1" noChangeArrowheads="1"/>
          </p:cNvPicPr>
          <p:nvPr/>
        </p:nvPicPr>
        <p:blipFill>
          <a:blip r:embed="rId2" cstate="print"/>
          <a:srcRect/>
          <a:stretch>
            <a:fillRect/>
          </a:stretch>
        </p:blipFill>
        <p:spPr bwMode="auto">
          <a:xfrm>
            <a:off x="448083" y="747522"/>
            <a:ext cx="8553801" cy="557707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d101.bu.edu/StudentDoc/current/ED101sp12/bmele/bmele/uploads/1/0/7/6/10765640/7035202_orig.jpg"/>
          <p:cNvPicPr>
            <a:picLocks noChangeAspect="1" noChangeArrowheads="1"/>
          </p:cNvPicPr>
          <p:nvPr/>
        </p:nvPicPr>
        <p:blipFill>
          <a:blip r:embed="rId2" cstate="print"/>
          <a:srcRect/>
          <a:stretch>
            <a:fillRect/>
          </a:stretch>
        </p:blipFill>
        <p:spPr bwMode="auto">
          <a:xfrm>
            <a:off x="0" y="1066800"/>
            <a:ext cx="4551680" cy="4876800"/>
          </a:xfrm>
          <a:prstGeom prst="rect">
            <a:avLst/>
          </a:prstGeom>
          <a:noFill/>
        </p:spPr>
      </p:pic>
      <p:pic>
        <p:nvPicPr>
          <p:cNvPr id="1028" name="Picture 4" descr="http://www.ciese.org/media/live/curriculum/drainproj/images/evaporation.gif"/>
          <p:cNvPicPr>
            <a:picLocks noChangeAspect="1" noChangeArrowheads="1"/>
          </p:cNvPicPr>
          <p:nvPr/>
        </p:nvPicPr>
        <p:blipFill>
          <a:blip r:embed="rId3" cstate="print"/>
          <a:srcRect/>
          <a:stretch>
            <a:fillRect/>
          </a:stretch>
        </p:blipFill>
        <p:spPr bwMode="auto">
          <a:xfrm>
            <a:off x="4572000" y="1066800"/>
            <a:ext cx="4572000" cy="48768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TRANSPIRATION</a:t>
            </a:r>
            <a:endParaRPr lang="en-US" dirty="0"/>
          </a:p>
        </p:txBody>
      </p:sp>
      <p:sp>
        <p:nvSpPr>
          <p:cNvPr id="3" name="Content Placeholder 2"/>
          <p:cNvSpPr>
            <a:spLocks noGrp="1"/>
          </p:cNvSpPr>
          <p:nvPr>
            <p:ph sz="quarter" idx="1"/>
          </p:nvPr>
        </p:nvSpPr>
        <p:spPr/>
        <p:txBody>
          <a:bodyPr/>
          <a:lstStyle/>
          <a:p>
            <a:r>
              <a:rPr lang="en-US" dirty="0" smtClean="0"/>
              <a:t>Transpiration is the transfer of water from vegetation (trees, crops, plants) to the atmosphere as water vapor. </a:t>
            </a:r>
          </a:p>
          <a:p>
            <a:r>
              <a:rPr lang="en-US" dirty="0" smtClean="0"/>
              <a:t>When plants perform photosynthesis, they release oxygen and water vapor as they use sunlight to make their own food. </a:t>
            </a:r>
            <a:r>
              <a:rPr lang="en-US" dirty="0"/>
              <a:t> </a:t>
            </a:r>
            <a:r>
              <a:rPr lang="en-US" dirty="0" smtClean="0"/>
              <a:t>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http://academic.evergreen.edu/c/clejen03/clip_image003.jpg"/>
          <p:cNvPicPr>
            <a:picLocks noChangeAspect="1" noChangeArrowheads="1"/>
          </p:cNvPicPr>
          <p:nvPr/>
        </p:nvPicPr>
        <p:blipFill>
          <a:blip r:embed="rId2" cstate="print"/>
          <a:srcRect/>
          <a:stretch>
            <a:fillRect/>
          </a:stretch>
        </p:blipFill>
        <p:spPr bwMode="auto">
          <a:xfrm>
            <a:off x="304800" y="304800"/>
            <a:ext cx="8554321" cy="5791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https://encrypted-tbn0.gstatic.com/images?q=tbn:ANd9GcR6e6D-X109ws5JdsDcoehEs3oQgE-iQDdWm8-0ybGT2LsNA1eAAw"/>
          <p:cNvPicPr>
            <a:picLocks noChangeAspect="1" noChangeArrowheads="1"/>
          </p:cNvPicPr>
          <p:nvPr/>
        </p:nvPicPr>
        <p:blipFill>
          <a:blip r:embed="rId2" cstate="print"/>
          <a:srcRect/>
          <a:stretch>
            <a:fillRect/>
          </a:stretch>
        </p:blipFill>
        <p:spPr bwMode="auto">
          <a:xfrm>
            <a:off x="1219200" y="838200"/>
            <a:ext cx="6435436" cy="530923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t>RUNOFF</a:t>
            </a:r>
            <a:endParaRPr lang="en-US" dirty="0"/>
          </a:p>
        </p:txBody>
      </p:sp>
      <p:sp>
        <p:nvSpPr>
          <p:cNvPr id="3" name="Content Placeholder 2"/>
          <p:cNvSpPr>
            <a:spLocks noGrp="1"/>
          </p:cNvSpPr>
          <p:nvPr>
            <p:ph sz="quarter" idx="1"/>
          </p:nvPr>
        </p:nvSpPr>
        <p:spPr/>
        <p:txBody>
          <a:bodyPr/>
          <a:lstStyle/>
          <a:p>
            <a:r>
              <a:rPr lang="en-US" dirty="0" smtClean="0"/>
              <a:t>Runoff is the flow of water from the surface that flows to streams, rivers and bodies of water.  The flow is made up  of precipitation that falls on the ground, but does not infiltrate (soak into) the soil.</a:t>
            </a:r>
          </a:p>
          <a:p>
            <a:r>
              <a:rPr lang="en-US" dirty="0" smtClean="0"/>
              <a:t>Over time, some runoff may infiltrate the soil.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8" name="Picture 4" descr="http://roble.pntic.mec.es/rmac0040/im%E1genes/Watercycle%5B1%5D.gif"/>
          <p:cNvPicPr>
            <a:picLocks noChangeAspect="1" noChangeArrowheads="1"/>
          </p:cNvPicPr>
          <p:nvPr/>
        </p:nvPicPr>
        <p:blipFill>
          <a:blip r:embed="rId2" cstate="print"/>
          <a:srcRect/>
          <a:stretch>
            <a:fillRect/>
          </a:stretch>
        </p:blipFill>
        <p:spPr bwMode="auto">
          <a:xfrm>
            <a:off x="762000" y="609600"/>
            <a:ext cx="7718114" cy="522509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http://www.srh.noaa.gov/jetstream/atmos/images/hydro_5cycle.jpg"/>
          <p:cNvPicPr>
            <a:picLocks noChangeAspect="1" noChangeArrowheads="1"/>
          </p:cNvPicPr>
          <p:nvPr/>
        </p:nvPicPr>
        <p:blipFill>
          <a:blip r:embed="rId2" cstate="print"/>
          <a:srcRect/>
          <a:stretch>
            <a:fillRect/>
          </a:stretch>
        </p:blipFill>
        <p:spPr bwMode="auto">
          <a:xfrm>
            <a:off x="1295400" y="457200"/>
            <a:ext cx="6515100" cy="574057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WATER STORAGE</a:t>
            </a:r>
            <a:endParaRPr lang="en-US" dirty="0"/>
          </a:p>
        </p:txBody>
      </p:sp>
      <p:sp>
        <p:nvSpPr>
          <p:cNvPr id="3" name="Content Placeholder 2"/>
          <p:cNvSpPr>
            <a:spLocks noGrp="1"/>
          </p:cNvSpPr>
          <p:nvPr>
            <p:ph sz="quarter" idx="1"/>
          </p:nvPr>
        </p:nvSpPr>
        <p:spPr/>
        <p:txBody>
          <a:bodyPr>
            <a:normAutofit/>
          </a:bodyPr>
          <a:lstStyle/>
          <a:p>
            <a:r>
              <a:rPr lang="en-US" dirty="0" smtClean="0"/>
              <a:t>There are three basic locations of water storage that occur in the water cycle.  Water is stored in the atmosphere, on the surface of the earth,  and in the ground. </a:t>
            </a:r>
            <a:endParaRPr lang="en-US" dirty="0"/>
          </a:p>
          <a:p>
            <a:r>
              <a:rPr lang="en-US" dirty="0" smtClean="0"/>
              <a:t>Water stored in the atmosphere can be moved relatively quickly from one part of the Earth to another part of the Earth. </a:t>
            </a:r>
          </a:p>
          <a:p>
            <a:r>
              <a:rPr lang="en-US" dirty="0" smtClean="0"/>
              <a:t>Surface storage occurs in oceans, lakes, rivers and glaciers.</a:t>
            </a:r>
          </a:p>
          <a:p>
            <a:r>
              <a:rPr lang="en-US" dirty="0" smtClean="0"/>
              <a:t>Underground storage occurs in the soil, in aquifers, and in the cracks of rock formations.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http://www.ggos-portal.org/lang_en/nn_262468/SharedDocs/Bilder/GGOS-Portal/Topics/ScienceApplication/Water/hydrolCycle2,property=default.jpg"/>
          <p:cNvPicPr>
            <a:picLocks noChangeAspect="1" noChangeArrowheads="1"/>
          </p:cNvPicPr>
          <p:nvPr/>
        </p:nvPicPr>
        <p:blipFill>
          <a:blip r:embed="rId2" cstate="print"/>
          <a:srcRect/>
          <a:stretch>
            <a:fillRect/>
          </a:stretch>
        </p:blipFill>
        <p:spPr bwMode="auto">
          <a:xfrm>
            <a:off x="304800" y="381000"/>
            <a:ext cx="8460448" cy="563475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http://3.bp.blogspot.com/-Q37GdZM3EgQ/T-tQrvWmLzI/AAAAAAAAAnc/EXzj3lM9bMQ/s1600/watercycle.jpg"/>
          <p:cNvPicPr>
            <a:picLocks noChangeAspect="1" noChangeArrowheads="1"/>
          </p:cNvPicPr>
          <p:nvPr/>
        </p:nvPicPr>
        <p:blipFill>
          <a:blip r:embed="rId2" cstate="print"/>
          <a:srcRect/>
          <a:stretch>
            <a:fillRect/>
          </a:stretch>
        </p:blipFill>
        <p:spPr bwMode="auto">
          <a:xfrm>
            <a:off x="304800" y="304800"/>
            <a:ext cx="8382000" cy="581977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chemistry2011.org/images/news/NewTechniqueMeasuresEvaporationGlobally.jpg"/>
          <p:cNvPicPr>
            <a:picLocks noChangeAspect="1" noChangeArrowheads="1"/>
          </p:cNvPicPr>
          <p:nvPr/>
        </p:nvPicPr>
        <p:blipFill>
          <a:blip r:embed="rId2" cstate="print"/>
          <a:srcRect/>
          <a:stretch>
            <a:fillRect/>
          </a:stretch>
        </p:blipFill>
        <p:spPr bwMode="auto">
          <a:xfrm>
            <a:off x="838200" y="838200"/>
            <a:ext cx="7620000" cy="507682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CONDENSATION</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Condensation </a:t>
            </a:r>
            <a:r>
              <a:rPr lang="en-US" dirty="0"/>
              <a:t>is the process by which water vapor changes </a:t>
            </a:r>
            <a:r>
              <a:rPr lang="en-US" dirty="0" smtClean="0"/>
              <a:t>its </a:t>
            </a:r>
            <a:r>
              <a:rPr lang="en-US" dirty="0"/>
              <a:t>physical state from </a:t>
            </a:r>
            <a:r>
              <a:rPr lang="en-US" dirty="0" smtClean="0"/>
              <a:t>a gas </a:t>
            </a:r>
            <a:r>
              <a:rPr lang="en-US" dirty="0"/>
              <a:t>to a liquid. </a:t>
            </a:r>
            <a:endParaRPr lang="en-US" dirty="0" smtClean="0"/>
          </a:p>
          <a:p>
            <a:r>
              <a:rPr lang="en-US" dirty="0"/>
              <a:t>Condensation is </a:t>
            </a:r>
            <a:r>
              <a:rPr lang="en-US" dirty="0" smtClean="0"/>
              <a:t>caused </a:t>
            </a:r>
            <a:r>
              <a:rPr lang="en-US" dirty="0"/>
              <a:t>by the cooling of the air or by increasing the amount of </a:t>
            </a:r>
            <a:r>
              <a:rPr lang="en-US" dirty="0" smtClean="0"/>
              <a:t>water vapor </a:t>
            </a:r>
            <a:r>
              <a:rPr lang="en-US" dirty="0"/>
              <a:t>in the air to its saturation </a:t>
            </a:r>
            <a:r>
              <a:rPr lang="en-US" dirty="0" smtClean="0"/>
              <a:t>point (The saturation point is when the air is holding as much water vapor as possible at a certain temperature).</a:t>
            </a:r>
            <a:endParaRPr lang="en-US" dirty="0"/>
          </a:p>
          <a:p>
            <a:r>
              <a:rPr lang="en-US" dirty="0" smtClean="0"/>
              <a:t>The </a:t>
            </a:r>
            <a:r>
              <a:rPr lang="en-US" dirty="0"/>
              <a:t>dew point is the temperature at which saturated air cools and begins to condense on </a:t>
            </a:r>
            <a:r>
              <a:rPr lang="en-US" dirty="0" smtClean="0"/>
              <a:t>any </a:t>
            </a:r>
            <a:r>
              <a:rPr lang="en-US" dirty="0"/>
              <a:t>surface as liquid water.  </a:t>
            </a:r>
            <a:endParaRPr lang="en-US" dirty="0" smtClean="0"/>
          </a:p>
          <a:p>
            <a:r>
              <a:rPr lang="en-US" dirty="0" smtClean="0"/>
              <a:t>When </a:t>
            </a:r>
            <a:r>
              <a:rPr lang="en-US" dirty="0"/>
              <a:t>this cooling and condensing causes water to form on grass, we call it dew. </a:t>
            </a:r>
            <a:r>
              <a:rPr lang="en-US" dirty="0" smtClean="0"/>
              <a:t> </a:t>
            </a:r>
          </a:p>
          <a:p>
            <a:r>
              <a:rPr lang="en-US" dirty="0" smtClean="0"/>
              <a:t>When water </a:t>
            </a:r>
            <a:r>
              <a:rPr lang="en-US" dirty="0"/>
              <a:t>vapor condenses onto </a:t>
            </a:r>
            <a:r>
              <a:rPr lang="en-US" dirty="0" smtClean="0"/>
              <a:t>salt and dust </a:t>
            </a:r>
            <a:r>
              <a:rPr lang="en-US" dirty="0"/>
              <a:t>particles </a:t>
            </a:r>
            <a:r>
              <a:rPr lang="en-US" dirty="0" smtClean="0"/>
              <a:t>in the air,  clouds or fog form.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lordgrey.org.uk/~f014/usefulresources/aric/Resources/Teaching_Packs/Key_Stage_4/Weather_Climate/images/04a.jpg"/>
          <p:cNvPicPr>
            <a:picLocks noChangeAspect="1" noChangeArrowheads="1"/>
          </p:cNvPicPr>
          <p:nvPr/>
        </p:nvPicPr>
        <p:blipFill>
          <a:blip r:embed="rId2" cstate="print"/>
          <a:srcRect/>
          <a:stretch>
            <a:fillRect/>
          </a:stretch>
        </p:blipFill>
        <p:spPr bwMode="auto">
          <a:xfrm>
            <a:off x="512111" y="1524000"/>
            <a:ext cx="8056706" cy="4114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encrypted-tbn3.gstatic.com/images?q=tbn:ANd9GcTqxiFp_mAk731lezDLo_VM8eP5TLj3y3jgaXINRnHUWe8QeEWI2g"/>
          <p:cNvPicPr>
            <a:picLocks noChangeAspect="1" noChangeArrowheads="1"/>
          </p:cNvPicPr>
          <p:nvPr/>
        </p:nvPicPr>
        <p:blipFill>
          <a:blip r:embed="rId2" cstate="print"/>
          <a:srcRect/>
          <a:stretch>
            <a:fillRect/>
          </a:stretch>
        </p:blipFill>
        <p:spPr bwMode="auto">
          <a:xfrm>
            <a:off x="0" y="0"/>
            <a:ext cx="4883082" cy="6248400"/>
          </a:xfrm>
          <a:prstGeom prst="rect">
            <a:avLst/>
          </a:prstGeom>
          <a:noFill/>
        </p:spPr>
      </p:pic>
      <p:sp>
        <p:nvSpPr>
          <p:cNvPr id="18436" name="AutoShape 4" descr="data:image/jpeg;base64,/9j/4AAQSkZJRgABAQAAAQABAAD/2wCEAAkGBxQTEhUUEhQWFhUWGBgXFxgYFxYYGRcdFhUYGBwXGh0YHCggGRomHBgYIjEhJSksLi4uGh8zODMsNygtLisBCgoKDg0OGhAQGiwkICQsLCwsLCwsLCwsLCwsLCwsLCwsLCwsLCwsLCwsLCwsLCwsLCwsLCwsLCwsLDcsLDcsK//AABEIAMIBBAMBIgACEQEDEQH/xAAbAAACAwEBAQAAAAAAAAAAAAADBAACBQEGB//EADkQAAEDAwMCAwYFBAEEAwAAAAEAAhEDITEEEkFRYQUicRMygZGhsQZCwdHwUmLh8SMUFTPCcpKy/8QAGQEAAwEBAQAAAAAAAAAAAAAAAAECAwQF/8QAJREAAgICAwACAgIDAAAAAAAAAAECESExAxJBMlFhcQRCExQi/9oADAMBAAIRAxEAPwD5Q5xk3+/VQPI5PzK47J/nK4gD0Xg3iLS0tqOJc4gAkm3TstTef/GZa0GTHPSF5HQVg2o0uxN/3Xr2EVml7DjBmC7iYKWfDz/5HH1laFn05aS1riAfNcnMQDGLo9PVO908CBJJtiPUK1Lc4baQA2t3OvBdtvIk3PZC09IvMgDkyZuefim0c5q0x5Qc7SJvAvMB3yyOqPRqBrnio2z7CLiJM7T0QfDthj2jSWCxi09L9+ExRY8se9kFgBbBIJAcYsCMyRcIWhHgtWYe4CYBMTOJMIXtD1+pWx+JKzYDAPMHFxJyARj07LBLlLR0x47QdtQ9T9VtUar/AGQ3yL24sBn+dFj6CS9u1u4yLdZMQvVNc8PeIIIGx1iS3gjoAlRE11dFKT2N2OJvlzSJbbGDzylnP3k7RlxcTeY+eLq+G7S37G1iMcrukoiBusDYx2En06XVbJQzQe6SJjy2MiRHA6Sp7Q5kiBJ6kmALH75VBQ90xIjE3MH/ACERrRcu8zWnzHEk/YDsnpBRRz2OaWgwN0tJy0TzGe6G+pgDgQb57lBqVxAa2MeY9f8AS0NFpiCxzSd8zti4IuD/AHeizlbHoppGEf8AIYLWkWMEE8AzwrPqh7tlLy7jN3WySASeBMLlZw8pmxJJaBHPY83S73AF21gyYvJj+kRk3+idYoVhjVqNJqe64mwFuvmECItwh6alLTY7h5926zWjIIOZ+a4+g90u9m5uIAmAOMn1SFSqd0cC31SsY/R3GQ0ZkE4BkzgGIVHh7JbJ4nra9loaUNDb3d3QNZWaSPM0QInv0t8kUybyLOqXn9SijVuEeaPRd19IgbniN0FkcjB+yUpvvED42TqgZq1PE/Ltnr5jPP2SB1BJ/VVqs96AJaJMk89LKppOAJJaAIkC0z/SckqnlCC165iJIJ5vb9JuutpbYAcXFzZLcQcAd+soIBJbTJG0GbGxJ5vyo5m27SZgieLdOqSSQFa1Z0Bu7ExH175VmMHsy4uId+UdTNwUyaLRTBaPO33jutc2sbyu02sLSXSHfkwZ6z6oHRSkzq4An9lESi0QuotEng3ZP85XF12T/OVxUewRP+FeJGk4ZLb+WbX9UgoEEyipKme6c52xr22DwTwSJyDBS9Cq4ENb1sM3Sf4e8TL3inVI2Rc2kgHjiYWpq6Yp1HbDvbMtcLSDcH19Enf2eXOLi6YRteHX9MEC3QdsItKvfyyACDF/r1Q9I0uLi73pHreTz1stXxCg1zQ4WLRn7gqHKmQzD/FundUpe22Ns7aS0AHH5ouR3XjCvbeK1WMpbnZw0RMzPPC8XCq7O3gbaNr8N03hxqADa3JMZ4j6rXFV+58Ps4F2+CCQY6Ht9Ev4XpD/ANM0h0lx8oEdfXKNrKjg0sq7g5sANxEAmTI7z80Kjnk+0rC0g27zcGQCckDqOCV0BzAHHD3G828uRzOUBjSKeAZiRf4R+6JQ1cC5JcQW7S0QJOb84TVC0XfVcHxTBi4G65gwIHRI+Iahwa1gdY+80dZsE37J9gQ7MOcL7fj3/RGcaYqNc9oO20iRI6zycXKGr2FgxpGspw9rd0gghxn0zcfJR5cGtqSIJgQYI5/hVKtJvlLSS45BGcRBH2VjAsHEy0Ay0W5IH7pNCOuYBDjBEXG683sZHUTbqmvDngD+4/IXwPmlHmWxAERBsLXzwTfPZH01faQYHyyirEzRx75v6/ILL8VpgVGuaB57EeitUqbiXQQDm/6pbUPmDbaAWtvE3F+sJKNMSLvMQQIMyGza8/QKmn05dUinDi2SZMAkdOhTVPShz6TQbu94iD9rxHHZKscG2aTDib2iDzHzjnCtlHK+paZ3S6WWA/K49SUiDynNLpxulzdzBcjEiYyDKCdo4m+Jss5S+woYY8yA5nmgmTF/WOFb2kAGLEg35LW8WwJSev8AEpjaIAPzS2s8YLqbabZAa7eL8wRPrBTUxxi2bT6gaIe4Q8h5FpsZHoZKR03jDQZImJAbEtIMSfUx2WBW1DnmXGVaibo7MqS6mpSeTzbpKbp9Ulp09SUEsbp4UXKeF1KiTwz2XP8AOVSFsarwxzBuMRJHdCd4e/bu2+Xrblb0dq/kr0y1E17JcNJBoueIuCvZ+H6ttWm3dtBEACenHxheT9kiUmkOB6EZwkY8zjNHsTrCKgL52wG8kgN6T0Wm/wAQpua9rTuM+U4EEXmVmVaW8A8x5sRbkdlfwrTA+9OcCx9ZSZxs542QzTuEEghsiZEm3wE8LwwXvvHKB9lWaTuO3cOpwRPdeHo0Nzg0ZJA+aVrJ08Mko5PXadzfZtdsHuiATjdmR2seEKiA53mcdrZ7kmLWKbZSmBFm4mIgf5+ytqnAFrhaL9BAw7cOZkR2RZjZU0jDSYl1wAZA8xBkTY9lylt3SCCBJdIN7wBN4dBntCTdUfWcSCWU5Jc7Bf2HZM09PEUwAwC4mwxN0OTBtIabS3DZShjXZLiSRi891p6b8Ltqvaz2p3E8DygRc/ILN0YG0AWOT6n9Vr0H+zM2IGcw7qCtsVaVkp28nntdpHUqpYXBzJlrgCA7uOfgodL2232km0HJMdO61PH/ABMVHMaxrGuYDdoaB5os7qY+N1lyN5vvgG5E7pF/8KOtF6KkA3AJa0DcAJ63Ko0gAEgjz4kgwOo/X1RtFQLi4NJECXAEA4sI59EFkTLiXExe368oc6JKmkd5DrXgDMYMmeBKa9k5zHNbsAEy4nbu24iYk2Pe6pQrBu8O2ucZFwZbYjI5wgblnOVFJHNPT2EEG46WVi4CM26RP14VC9CfUWSm0FBtdqtxmALXi09z3WbXqq9aokK9RCtu2NIpWqJN71K9RAJWyR18XFi2M0ymKAuk6RTumyhnPzKmadAJymEpQTlNSYtDVPCi5TUSokhYJ/5BLSDERmLcH4hUdDhtNgbGLJiu1oJvuEmAbG/WLfFC0dNrnQSQ3kiJV3nAAXeFj2YAAO6wPMg3x2QdV4cwUyA0F4Ni2f4V6V3hlMAOpVHCoLjcBBPyssdzr2sRO683/RW3Q7PNDRmYAuuHSwvZ+GaN1eo1jS25jc60co3in4WrMa5xZLclwmR3g8ekoWUUkeTpauoCw7vcsBAEjoYz8VrOeRD6Z8ruOhGWpWpoSLxI6i4VtK/aSCJacj9R3WcvsGrNZzC5tQOyWO74BXnfw/o5qFxHuAkepsF6nTNAaR2PxBC74QzY3YBzM9ZP7LL/ACJOkJXQnow5pPBFybED9zc2S1Zjq0GpIpN91pN33+gzZbNXTyb2YMf3Hv0S8O3FxExjgBNNt5AR3gzIMAeUDA+HSESuLNN/NgXIPp8latqGSS8tJkEtF7D8tuqXZVNRxFOmXEBzgCTYNBcYHQBadkNRD1HOa/a0AnN4iCAYyqahtUGHeQmLcw6+Jx3QqbKjmF/l2tIGyIN5MgcgR/JVqlJzoJPmtF7AdPWSqU3VBVEruDSGghxbaRzeZnJzyqDUGIEAds/PKtT0jRDnEF3Tpmx6zbHVddSF79rcd+6lpv0TaKv1by4vLpcbkwJNougOcjM0wNgXE/fhOu09P2YG1siHlxcZM+XaALWzGc9UujeyrMdz1HPWoylG4ANJHmBnoLx8+eiFDZJIkmxv0AgjiUOCCzOeUHUAtiQRIkd1ssa0kO3DdDp3XFhHHWSu16LHGmYh22+4kg4II9boXGg7Hm67SACcFAo6c1DEgdzP6L01SgKjZLQdt4Mj5QuaRrWkAANaSJIFxaMz04TSSYRlk8r4p4a6lV9mSCbQRh08if1V3eB1RFhcTleofSAcHNg+YgOAn3SLgn1TdVgFWPaCCAd23no4X/VaYNf9iWkeUb4BUAGC4kDb0kTM4hOnwYsGSXgw5sYzzxEYW49z9+5oBcPeEN2WtbgiL4QWuEixcSHWg2NzaO6WHozlNyeRJnh7gJlpExnmAcZ5yrii6ReAM8yjve5zS8kSXCTPmvOByFfUOZbayDtgmXETAg3Njnn4JUQVptKiJpKoDbuGeWz9lEhC20AsMhxJMtOBe0qaYkOcRMc7YtJ+yA90guIg4ECAY+665xhvmaA73gBZatIRs0/E27XF3mIiwEc8k4AWZ7Ql5G5vUkGxQKros0TwP7u5RPYPJbggWxYeqHkMGh4bUAhxFuY/Veg0FR1SzHkAXguhoaOTJgBeT09Itcdry0iZINnDoBz6Jirr3FnsnVXFgcSGQBPUmBc+sp2kOl9namtu8NEgmzvTkdirMrNNs/CEA1hADQR3tcgprT6J0f0SCWkgw6JsDxiPiubkV/EY3ooJHb69lovZtGCJ9MLLoeRwmTPfHdPnU7mbemFxNtFoXFR5B2zfrYCElqtMXH/kqyP6W4HeTyjOqBtjIv8AD4oTjuBDXMcTzMG3A4K1487JdgW6amJhm61rk34wiGJHs7TYwA2CeLcR1Q2Vi153AgnEKtXWETBMOIMRMwI3R1XVFE5DULPG4AgOuDMehjKvWpsfUqeyIY0XAdMY90G8DMSkqdYkACS4HABJsMq7tRYgi7ZHTJm5zMnlVitAdoUHPMNF4m5ifTqpXeSBuBDtoiwHlGPXKG2u614LRtGcTMD4oVTVCwMyLQeL8Sk8hQbS03vcAxrjJuRj5lE1Wmr0mgPY9jHEuBODaAZFiU/4a4uANgJiSQAPrjvhbOn1lETTrFrmusQZcBxMjkC4IVpAvo8qypLIgWtIgOvJjvfM9Fwna9pcNsAWAA3f5XasB0WIDjDoF4M3tay7UruqERA2TGBzKiTXo2glGsHVSWskkGG/1GOeyGGe6JN7GYgNkRF7HNlWkB1hxmRFwR373VyS7a0cSL3zewOCmsgArVSJayQ1xsDBcel4nHRDfqNrQNr4BJMg7TbkJ+hodpzc88/ay06AANwT3JlV1C0jz9WCQA/cSBAAvcRHyARWOuG7Z2y58kgmM9CLWstXxXwkPa6vQaGPpjc9oFnCbuAFhGSOZWLSqkhxMEuBBtjmR36IapjerDtc4CWkAEmBPmHYzxeJ5QngFxhzjaZMC8XGY+KjKgIY0SCDLnSTzYgcQLK9EgOBmC1wvF8zuAOfiVPVJ2Iox1gQ0BrQQXQSCTiZtu6KaiqCwEG594X4AgySblEp7gDEwbn8rSReehjoh1KWTINt0wR6j5piBMb1sojPduuPjb/KiVBYu/SmSSZEntYcwfsrUqLbzEzYRJf2HRL1Xybnnkymhp5ePZAkhkkEg3HTsquxEpVATtDY6k8HCG3UOaSJ4I6TKlB3mFhMyf50VtNVbuJdn6Ht2Sbb0BcC0tgmCT2EKUawDHiAdw+X93qu0qYltobEHjdfkph1MMLg2XNlzQYMOj+BGhnaWi3taWHzNs5pI5NtoybAz0+Kv/1H5WkkZ7x2+SHpdQQ5xDjTgEAh204+37pcPPlaJEgD4Tn7qZYVsaG9H73G3HcnoE7X1wp9AJAnKU07hgGzYgDsbn1hJfid0C2JB+iwfHmxo1K1TdubUbPFrfEH4hZx8EDnDa87SRMiS0E5j83wQ2an2lJlS8t8j4MYx8wmtPqQcWjqbqoxom2Jat7qDyxtVtRnBiWkd2uu02wr6eux58wLTyW3A7xlO6vSh3/kaQSJBgi3UdQs53hz23HmBm4kz2VlJph6NEidhuRzZw9P5yrUqRLgwksYCSSRJ+PyCTDiclMUqlryb9sR3VLkyKjj6gJ3wNoHuA7dom1+ebLlZxgvI94yAMeqfotbtqua1oG0N2k3O9waC2eRM/BBdo2n2XTDyHeYgHIBNrWHVWpJoKNHwfVMa9m9zGWBIcZbE4PywtfxcaBsvo1JqOkikD5GmMl8SGgyYycWC8lrR5yA0hrfKNwvEzeBdL16rJcGNsYDSbkQQZE85+abl9FRaSYSTG4kGxPEXteOb4QtLqNoiAZQBqHBpaJg57wZhTRviXRMD5KJRTRI/tIBcL3h1x2juLnPZXpUnbomD0hZrxBDgARnqLFP6p5plry5pL+A5pIA2wTHY891UEryBr0NO+QNzeO38KKNQ4OjaLcfv3WZp9bMObn9e6sK73OtO51h3J6LfkhD+rIpm9R8U2tfLZBY4GcCWkTZeT02siALXDvjxeFveN6sUqLqQ2vq1MlptTZEmejziOknlee03nJ5HvG8WHT4WWDi/GaJNbGSQ6x4JPHJJtEcq3tSCwjLMWBj/HqkgJaXD3bwO0xJ73TLKjGny3gExIycA9UlGT9Ew7AfyyQDux7p69D8kOozLhgk/PP8srGnFIvuyzSMQ6YE+qXDNzZsDuj3o6xlFMRse3fUDTFOANon2YMAnM3OcldWZU0pk7NxFsgZgSLcSonbAWrOaRJttENsPNfmOUBleJgATzz80OpE4i3zyruomJ68f7Uv7EXyZmIFuJhEBzi9r8QP3S73bc3m8dE2ykAPN+bHVR2oYNtYQRf+YTHtZG0kBovzP+krpNOZdIloz1iYmyJuaNxjyj8xmwnHpwr8A7Mtc8tkSASe+B9FbTn85ucAX/kLOfrS87QBE2gG/SVsRECRAgYuIvuFuVHyZTVBNOCDP2+/olvxJHs9xMGwDb8jIthN0SQSZMkmep7pT8T0xmo7c8AbCDZ0m8/D7JsUdiP4aIIqMPMQCQIPWOei06DWbYfZ+4Qf6QMgjm1/VeZ0lHzt4v6fVenrlpJc02MzEZi4KqOcgzrNQ51pONo6RMx2C0KHhtZwlr2nmDMetsdFlMZEHtP1heg8F1pJALodwYsZ7K44dMRi+J6V7XTUZtkklwgtM9xj4pNgX0n/ALa4PcHN4MgxDgTPy7Lzv4i/DfsT7VjXClYvaB7oOXMvcdkuXgxaKWTBARqWsc2oyofMaZaQHXEMMhvZvZLzAE8xhccVyO0LKYV+rG1xvvc4m4kAEzMkyXE9ohL72OB3NvaNtpkxeUJyXrK1N+lbH2UmsadpbucIE3c24xGCbfVWZQ2l5cwHyxtEm5w6ZseVguqlpkGCmNL409rXMdBa97ahteWgtGMiCbdVqpi6o1vbhzHkUwA0C9tw3ESAbQ2bC0gE8FJazTHdJEEwSAIDex9QJXX+MB9W4Pso2gOjcQ1pjcWDJPPoj09XSaNpNjBdmHbeLG3+VSlYMWfkFkBkxIFh6nmwVq9V4kbyBYtLYAMWJkXhdp0muL9hlsyAJIEzA9eF3RmCS8YgeYm1xgSJPZClYkwzqjQGYLhJgERj3p9Y+vVCqg0zJdLXEGLQd1/lxCC2gdpdYsa68QHX7HhM1jNRr3iGFstmDuAMcTJVjsEwubuY0j3ZcY4zszdM0NK0ucd0k3DXWLjF4MRbvCCA7Y24ZYkZnrzcT2lKu1Ttp6kjzduwiyLQWMeG1S558rnEgw0AGeoI/ZCaSCZ4IMG4gnpzlHAbToh0D2hNiDOf1xhA323Oi0hucmCSeYSr7EO1pLj7Pdt6yb2uVFfSahhbLiSTnaXADtZRaUOgbqDKZDi73uCLiDKI876o2AHEAQBPebJbWubLZlxElxk/AdlH0vZtbUbl1o5asqogtRB9odwAud9+Dx2U1AaapDAQCRtkyguqEiXz8rCSo4v2hzTDZIHXrhDarIBmPcC5m1uC0np3tylPGHPDjTJY5oAgtmIPF7yisLpn1+qo+lJk5WEuS1g0iq2D8GoQXOJI2jy9y6y1WzDoLYgTfjFhybqtOiAyAR5RuMkXn+myJTfeGjIAI9HAzPB7rSOES3YXTgZIBAiRcfXrCU8YY11OGNHkJdJMO2zEdTwtWhpy0gPqbWvN3gAxa8g5F1leKFxa2/8AaDwQDxbH7ok6QR2YLaa2fBy3aaeC53/rmcRxCRZRRBT6LnU6Zo42jQedog8EgHsb37ItFjtwi8kWFyO6HUYHMBuCBeelgMc/oqljmvbu8sRzIPe3C7o52Z+H0TwDxSnUA0z2kvkw+RciIgzPWx7KeMaV7HBtQwSIE4jgkDPovB19aC+Rb0tcchei8J8ci1aalMxm5EdJ+XdPt0dDck0kzF1emFGq+m4wGmQCYsWgj0sUrqaZBM9BaMfpiE949rqdbU1n02jbta1sxYMaATJOZWfRqgGcnj14KwkkwbyKOS9ZarwHNOd0jAHec/D6rO8SaGugG95GYMmACDe0LNxrQIzKwSpTNYpZypAy7EQIbEQIoYahqnMnaYmJsOJj0ycJr/ux2mRuceXX5ufkkFVwTGbT/FqT2gPBsABFgIGIGTi88Jik8bm1DBbAEOhuef8AS817JXBcIubXHwTUhdT0Gn0RhzYa0uEhzr2EnaD3wg6fTNNMw0mo4t2QSCI97NiCkW+JVeXSOhFv5dM6fXuc4l5aJBI8sXnAjH+E+2RdWd1YB2mwIIEdhyTgphukeXDe2d7JBFwG/wBRjsh161IEWcbXNiJngHiExVZv8wdIAxMEbrYt04VKWRaB06rW2DSYsSLSRzbtCic0GnptZDpmTNmkfCQonYV+QOvDRSbYe0ky4Yd2v0QtLTNckOc1oDSQTMEtEx6nhJvabF3u/NM+zdtaGEgExFjxlNuyUKtaT5eE+ylAA4UpUg2wV9y5pN6AqWKrWycSuucu7YibEnN8Kasps68iRIi3F7jr2RaFQB4mQDz8eiGGsG+5J/IcXnnshgT8/ktvCTW1eoHswMiST2seeJQNVpopNcHEzEg9DcQPgg1qUAwZAMXF5691bWthjPNJ5B4sPolL4sI7QiKahChcqucuSmb2H8PI3wQTIIDQQJJsASeEYuLHbSNzeII8sdOOMLMeU5p65eAwidgkY9dvot+GbRE6Fq+pY4yJGCbGfom9LqQ7ytmwJnsFn1NKYLwABv2x0mSPgmtO00asyx8Cb+64Rdp7nC6O7byRSHtPomEEQWngz+irTouaTuDfJ5TMRDsO7+qbNemaTXB0NJIBdkHMHvEX7pGq8OeCPNYRY3HzlKS6sKDNDGhpPmMODmGRtNoMiOv0KlSk2SHBrnBphwmRImbcjuuU2lxuCS6RJMS6JFz09UXSV6Ye4lro2kABx3NO2JBmD6HglJqxemX414ZBG0idu4wZEEAxPJvdYG08he0oTIDqYe0tcQ0mAbRuB3ZtiVleLUJpy1skukgD3ZPEme0dkpJbLTMNoRAFx9ItMEQuSs7GWARAEHcutqJ2MOKa77NdY9XBRYWCFNd2IwUIRZLYLYrMcWzBInPeOqvC4mKxvSa0tbETc33EKIFMfz4LiAstRZYyNxNgJTIAbEZiCuSWOJcBLh8u4jlDDlcmSgu5TchAqblngdB23IRdTpqgYak7mgCRHuiZt6IVSWgWBOSLg4NvVaTfExsexrbvbtg9xGU4RTyxemcCdoBEdLdU3oKDqoAEATPcnCVbfqZsLjr9Vr+E6n2YdIEtuZz5Zt87KkhMy6/vRF8QODiPX0XPE6BpkNJm0zEHkEEHFwiPfO4kCTe/rwRg5S+tfcDkDMXP7joh0kUti25clcIXIWbSLOOKlOoWmy4VFNZtAO6sbqbHAm487cAEGx7pV9CGQQd2YIMxwR+6JpahBg+6bEHEFHeS2oC44FpgyIiB0WqyQCLW7G7njM7QJERm3PEJyjUZLnMbA6AExAzJN/RK6b2LX3jZuOfe29iBlF0GpIpuYM1BJBJFw6QbYIWn7GEbXlx3C/TrIgGyuDHlzMi2XGbRKTp0HPLdp5MmeTMDrEBb/gnh7KgDSCagm0n1BAHxwhLwVGW+sSAL+W0iTk/S6s+AGwXSfeB6zweVoeIeBPYN1KTH5CcgXMd+yyKFUGC6eZxY8Z46oarYqOarQtqOi4cJADrR1nosiv4bVaNzm2lzZtctiY+YW7pnsDpeC4RHl8p+BRdI0OB3uaIkgOmHckSMYHxIWTinkqMmeQcoFtarQNDHbWyQJB5t91kuokXgx6FQ1RdWRjkZtRAAUlKxUONeu+0SYepvKLE0Oe0XC9Kiop7RNMQ/TdZRLUqlv50XU7AYfVkmVA5K77olMqmOhoLjTLh8/lcqm6y0tM2KYAaSXGXDMgTE2ltpxkGVC/6YaRHsLzgB0Ekl2QBPz7KUGhzgBgkRcT3Mnt16qraYLXGQIIt+YzYATmOVxwDW5tPTsJ+62SICMJMMaHOMgAATAmfnKtTkHzAtk/mGRefVP6NkNkWAj6pjxqs32TGz5twPwAvJ44T64tgnmjOr1ACTZ8kCY22aAB5YtIi/qs7WVAXkhONpuDx5bG7QDMjEz6hI60kvdOZg/BZchUQUqKAKwas7KKEKBqLtULFSFZVtk3Ua19OPzgyDOQctiLJcNV2WM9FaJYPS6du6feAHWLmy5p2x5SYnMSSYOB9boviQJ8zTIJx3tn5Lr6LababmvO55h4IEtPVpGbK/aBHGPawN23N5wR24zFitTw73wWu8w8wiZsJ+crE1TG7R7PcSCSfTg35yjaarAaZAcZt07n1VLYHvfD/FG1agFZwZkSGzfg+krI/FnhbdPqAYa5tRpdAxMkH9ClBp3Npue91NsRHnaXXzAaSZ+CzamoLyS4m1hORzN+VcnjIeVRyg0ZMQIkG8za3dXL2y4sBa0iwmenPSf0Ra9Vzi0VMNaALXg3B7oQPls0WIM89I9FnkRagwuhrebm1+nOVfx3TeaoyQ57YaCA0AhoA4tgcHM3QaoE2mDdoc0S4fC3xUpzAGGuM46cz2SaBOsGRqPDnMB3WIMESPpf0SexemdTmWb4BycTaY+yytTozuAa0m02vMXJ9ALrGcK0axmmZxYqlqYc2MqpCzuigEKEIu1QtTsKOUsfzouIlNn8+C6n2FQKL/AM6pikp7O/8AOqYZTTcm2SF0dEPdBkNF3GCYA69Jx8U3WrXkSDgXvGIPwVdE7Y0mJc7y392P3lce2+05BjiM9VslWiGzpYGxNzBkcDp9FHAGQ7kSDgfyFauXSQXAmbwRe3BORAXadPfAHlMQ4m8kHMcKmI7o9U5tpkdOqJXO9wJEAWGY+nXCbZ4FYuY4mBgpajUD3N3PcJIa7BhtoIE8AY7J/hhjZRlba+dp8ogi+RmxwkqhLnE9TKdcyKjxuDocRuIs7zRJzn9UuRcm2TjHw7LGSGBDFcNRti7tU0IDtUhFhSFaQAoU2osKpVUB2ib7Tg5/dANJoJ35g7RJtPukRx2RCVKgLmECZsCOoz9EUALS6eYa5zQC4g3E4yCbQu6Q+8wEeaxcZLYkGcXVtVTp0m0nMJ3Sd7TwREEEZHbshs81OoTthvmiYu4xuHWJwrKJp2TO2JaJJ3DNsDlN0dPvcWhzfKC4kWkNG78wuZtCTqNl1jtY4AHFyGiQEWlqiJmYjaDAB2tsPTKMAzaGiFUCwY5rQDtkF8Xm87j19Ei6ntmm5o37hD5IEAYjEHko+m1E0wR7rTmRIkHIzgdEGpXNR27MQ0cZnpdEq0IG7dtaXA7Lhp/LOSBwuh0wAcE2FsjObFTa6Nl4F4HbJVxWlrWu9xpJFhvuOp+CX6JOUmlxDWljd5sCbWtwLequS+m5zXeUw5h9CNpE9CCUO0jzNEgmwPlP9J5K5Sp4NpguncOIi39XZDjYIX1mla7aW2Mds/LCyHCMr0rakAsBa7deXZEwZ6AzI+aU1Gla4CepAMjjOL9FnKF7LjIw9y6r1tG5vE9BBn/SE0LJwZdh6WFFKWFEugWNtaOiM1oUUTjsGMVcM7CP8IbGi1lFF0IyGmtH/KIEQP8A9NXdB7yiib0JnrdG0Rjj9F4kWJi2fuuKIe0C+IaiLH0/QqNaOi6ooY1osAoWhRRLwDkLm0dF1RVECbR0VHNCiiYA9qLo/fb6qKJrYGZrB5nKrvcjuoon/Ya2MVmjey3AXNYfOe5E/wD1CiiH8SnoZ1TQGMgAS1s9/O5GYwe0cIEBpi3crqiiQPRSoPsPsFxhuPh9IhRRUiC1YXP/AMj90w5oBcAABuH2KiiPQK1x73qPsgMCiiU9AOUmA0qxIEhrYtj/AJmD7GF5/WNG82H8K4oiWkaLSJTaIwoooo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8" name="AutoShape 6" descr="data:image/jpeg;base64,/9j/4AAQSkZJRgABAQAAAQABAAD/2wCEAAkGBxQTEhUUEhQWFhUWGBgXFxgYFxYYGRcdFhUYGBwXGh0YHCggGRomHBgYIjEhJSksLi4uGh8zODMsNygtLisBCgoKDg0OGhAQGiwkICQsLCwsLCwsLCwsLCwsLCwsLCwsLCwsLCwsLCwsLCwsLCwsLCwsLCwsLCwsLDcsLDcsK//AABEIAMIBBAMBIgACEQEDEQH/xAAbAAACAwEBAQAAAAAAAAAAAAADBAACBQEGB//EADkQAAEDAwMCAwYFBAEEAwAAAAEAAhEDITEEEkFRYQUicRMygZGhsQZCwdHwUmLh8SMUFTPCcpKy/8QAGQEAAwEBAQAAAAAAAAAAAAAAAAECAwQF/8QAJREAAgICAwACAgIDAAAAAAAAAAECESExAxJBMlFhcQRCExQi/9oADAMBAAIRAxEAPwD5Q5xk3+/VQPI5PzK47J/nK4gD0Xg3iLS0tqOJc4gAkm3TstTef/GZa0GTHPSF5HQVg2o0uxN/3Xr2EVml7DjBmC7iYKWfDz/5HH1laFn05aS1riAfNcnMQDGLo9PVO908CBJJtiPUK1Lc4baQA2t3OvBdtvIk3PZC09IvMgDkyZuefim0c5q0x5Qc7SJvAvMB3yyOqPRqBrnio2z7CLiJM7T0QfDthj2jSWCxi09L9+ExRY8se9kFgBbBIJAcYsCMyRcIWhHgtWYe4CYBMTOJMIXtD1+pWx+JKzYDAPMHFxJyARj07LBLlLR0x47QdtQ9T9VtUar/AGQ3yL24sBn+dFj6CS9u1u4yLdZMQvVNc8PeIIIGx1iS3gjoAlRE11dFKT2N2OJvlzSJbbGDzylnP3k7RlxcTeY+eLq+G7S37G1iMcrukoiBusDYx2En06XVbJQzQe6SJjy2MiRHA6Sp7Q5kiBJ6kmALH75VBQ90xIjE3MH/ACERrRcu8zWnzHEk/YDsnpBRRz2OaWgwN0tJy0TzGe6G+pgDgQb57lBqVxAa2MeY9f8AS0NFpiCxzSd8zti4IuD/AHeizlbHoppGEf8AIYLWkWMEE8AzwrPqh7tlLy7jN3WySASeBMLlZw8pmxJJaBHPY83S73AF21gyYvJj+kRk3+idYoVhjVqNJqe64mwFuvmECItwh6alLTY7h5926zWjIIOZ+a4+g90u9m5uIAmAOMn1SFSqd0cC31SsY/R3GQ0ZkE4BkzgGIVHh7JbJ4nra9loaUNDb3d3QNZWaSPM0QInv0t8kUybyLOqXn9SijVuEeaPRd19IgbniN0FkcjB+yUpvvED42TqgZq1PE/Ltnr5jPP2SB1BJ/VVqs96AJaJMk89LKppOAJJaAIkC0z/SckqnlCC165iJIJ5vb9JuutpbYAcXFzZLcQcAd+soIBJbTJG0GbGxJ5vyo5m27SZgieLdOqSSQFa1Z0Bu7ExH175VmMHsy4uId+UdTNwUyaLRTBaPO33jutc2sbyu02sLSXSHfkwZ6z6oHRSkzq4An9lESi0QuotEng3ZP85XF12T/OVxUewRP+FeJGk4ZLb+WbX9UgoEEyipKme6c52xr22DwTwSJyDBS9Cq4ENb1sM3Sf4e8TL3inVI2Rc2kgHjiYWpq6Yp1HbDvbMtcLSDcH19Enf2eXOLi6YRteHX9MEC3QdsItKvfyyACDF/r1Q9I0uLi73pHreTz1stXxCg1zQ4WLRn7gqHKmQzD/FundUpe22Ns7aS0AHH5ouR3XjCvbeK1WMpbnZw0RMzPPC8XCq7O3gbaNr8N03hxqADa3JMZ4j6rXFV+58Ps4F2+CCQY6Ht9Ev4XpD/ANM0h0lx8oEdfXKNrKjg0sq7g5sANxEAmTI7z80Kjnk+0rC0g27zcGQCckDqOCV0BzAHHD3G828uRzOUBjSKeAZiRf4R+6JQ1cC5JcQW7S0QJOb84TVC0XfVcHxTBi4G65gwIHRI+Iahwa1gdY+80dZsE37J9gQ7MOcL7fj3/RGcaYqNc9oO20iRI6zycXKGr2FgxpGspw9rd0gghxn0zcfJR5cGtqSIJgQYI5/hVKtJvlLSS45BGcRBH2VjAsHEy0Ay0W5IH7pNCOuYBDjBEXG683sZHUTbqmvDngD+4/IXwPmlHmWxAERBsLXzwTfPZH01faQYHyyirEzRx75v6/ILL8VpgVGuaB57EeitUqbiXQQDm/6pbUPmDbaAWtvE3F+sJKNMSLvMQQIMyGza8/QKmn05dUinDi2SZMAkdOhTVPShz6TQbu94iD9rxHHZKscG2aTDib2iDzHzjnCtlHK+paZ3S6WWA/K49SUiDynNLpxulzdzBcjEiYyDKCdo4m+Jss5S+woYY8yA5nmgmTF/WOFb2kAGLEg35LW8WwJSev8AEpjaIAPzS2s8YLqbabZAa7eL8wRPrBTUxxi2bT6gaIe4Q8h5FpsZHoZKR03jDQZImJAbEtIMSfUx2WBW1DnmXGVaibo7MqS6mpSeTzbpKbp9Ulp09SUEsbp4UXKeF1KiTwz2XP8AOVSFsarwxzBuMRJHdCd4e/bu2+Xrblb0dq/kr0y1E17JcNJBoueIuCvZ+H6ttWm3dtBEACenHxheT9kiUmkOB6EZwkY8zjNHsTrCKgL52wG8kgN6T0Wm/wAQpua9rTuM+U4EEXmVmVaW8A8x5sRbkdlfwrTA+9OcCx9ZSZxs542QzTuEEghsiZEm3wE8LwwXvvHKB9lWaTuO3cOpwRPdeHo0Nzg0ZJA+aVrJ08Mko5PXadzfZtdsHuiATjdmR2seEKiA53mcdrZ7kmLWKbZSmBFm4mIgf5+ytqnAFrhaL9BAw7cOZkR2RZjZU0jDSYl1wAZA8xBkTY9lylt3SCCBJdIN7wBN4dBntCTdUfWcSCWU5Jc7Bf2HZM09PEUwAwC4mwxN0OTBtIabS3DZShjXZLiSRi891p6b8Ltqvaz2p3E8DygRc/ILN0YG0AWOT6n9Vr0H+zM2IGcw7qCtsVaVkp28nntdpHUqpYXBzJlrgCA7uOfgodL2232km0HJMdO61PH/ABMVHMaxrGuYDdoaB5os7qY+N1lyN5vvgG5E7pF/8KOtF6KkA3AJa0DcAJ63Ko0gAEgjz4kgwOo/X1RtFQLi4NJECXAEA4sI59EFkTLiXExe368oc6JKmkd5DrXgDMYMmeBKa9k5zHNbsAEy4nbu24iYk2Pe6pQrBu8O2ucZFwZbYjI5wgblnOVFJHNPT2EEG46WVi4CM26RP14VC9CfUWSm0FBtdqtxmALXi09z3WbXqq9aokK9RCtu2NIpWqJN71K9RAJWyR18XFi2M0ymKAuk6RTumyhnPzKmadAJymEpQTlNSYtDVPCi5TUSokhYJ/5BLSDERmLcH4hUdDhtNgbGLJiu1oJvuEmAbG/WLfFC0dNrnQSQ3kiJV3nAAXeFj2YAAO6wPMg3x2QdV4cwUyA0F4Ni2f4V6V3hlMAOpVHCoLjcBBPyssdzr2sRO683/RW3Q7PNDRmYAuuHSwvZ+GaN1eo1jS25jc60co3in4WrMa5xZLclwmR3g8ekoWUUkeTpauoCw7vcsBAEjoYz8VrOeRD6Z8ruOhGWpWpoSLxI6i4VtK/aSCJacj9R3WcvsGrNZzC5tQOyWO74BXnfw/o5qFxHuAkepsF6nTNAaR2PxBC74QzY3YBzM9ZP7LL/ACJOkJXQnow5pPBFybED9zc2S1Zjq0GpIpN91pN33+gzZbNXTyb2YMf3Hv0S8O3FxExjgBNNt5AR3gzIMAeUDA+HSESuLNN/NgXIPp8latqGSS8tJkEtF7D8tuqXZVNRxFOmXEBzgCTYNBcYHQBadkNRD1HOa/a0AnN4iCAYyqahtUGHeQmLcw6+Jx3QqbKjmF/l2tIGyIN5MgcgR/JVqlJzoJPmtF7AdPWSqU3VBVEruDSGghxbaRzeZnJzyqDUGIEAds/PKtT0jRDnEF3Tpmx6zbHVddSF79rcd+6lpv0TaKv1by4vLpcbkwJNougOcjM0wNgXE/fhOu09P2YG1siHlxcZM+XaALWzGc9UujeyrMdz1HPWoylG4ANJHmBnoLx8+eiFDZJIkmxv0AgjiUOCCzOeUHUAtiQRIkd1ssa0kO3DdDp3XFhHHWSu16LHGmYh22+4kg4II9boXGg7Hm67SACcFAo6c1DEgdzP6L01SgKjZLQdt4Mj5QuaRrWkAANaSJIFxaMz04TSSYRlk8r4p4a6lV9mSCbQRh08if1V3eB1RFhcTleofSAcHNg+YgOAn3SLgn1TdVgFWPaCCAd23no4X/VaYNf9iWkeUb4BUAGC4kDb0kTM4hOnwYsGSXgw5sYzzxEYW49z9+5oBcPeEN2WtbgiL4QWuEixcSHWg2NzaO6WHozlNyeRJnh7gJlpExnmAcZ5yrii6ReAM8yjve5zS8kSXCTPmvOByFfUOZbayDtgmXETAg3Njnn4JUQVptKiJpKoDbuGeWz9lEhC20AsMhxJMtOBe0qaYkOcRMc7YtJ+yA90guIg4ECAY+665xhvmaA73gBZatIRs0/E27XF3mIiwEc8k4AWZ7Ql5G5vUkGxQKros0TwP7u5RPYPJbggWxYeqHkMGh4bUAhxFuY/Veg0FR1SzHkAXguhoaOTJgBeT09Itcdry0iZINnDoBz6Jirr3FnsnVXFgcSGQBPUmBc+sp2kOl9namtu8NEgmzvTkdirMrNNs/CEA1hADQR3tcgprT6J0f0SCWkgw6JsDxiPiubkV/EY3ooJHb69lovZtGCJ9MLLoeRwmTPfHdPnU7mbemFxNtFoXFR5B2zfrYCElqtMXH/kqyP6W4HeTyjOqBtjIv8AD4oTjuBDXMcTzMG3A4K1487JdgW6amJhm61rk34wiGJHs7TYwA2CeLcR1Q2Vi153AgnEKtXWETBMOIMRMwI3R1XVFE5DULPG4AgOuDMehjKvWpsfUqeyIY0XAdMY90G8DMSkqdYkACS4HABJsMq7tRYgi7ZHTJm5zMnlVitAdoUHPMNF4m5ifTqpXeSBuBDtoiwHlGPXKG2u614LRtGcTMD4oVTVCwMyLQeL8Sk8hQbS03vcAxrjJuRj5lE1Wmr0mgPY9jHEuBODaAZFiU/4a4uANgJiSQAPrjvhbOn1lETTrFrmusQZcBxMjkC4IVpAvo8qypLIgWtIgOvJjvfM9Fwna9pcNsAWAA3f5XasB0WIDjDoF4M3tay7UruqERA2TGBzKiTXo2glGsHVSWskkGG/1GOeyGGe6JN7GYgNkRF7HNlWkB1hxmRFwR373VyS7a0cSL3zewOCmsgArVSJayQ1xsDBcel4nHRDfqNrQNr4BJMg7TbkJ+hodpzc88/ay06AANwT3JlV1C0jz9WCQA/cSBAAvcRHyARWOuG7Z2y58kgmM9CLWstXxXwkPa6vQaGPpjc9oFnCbuAFhGSOZWLSqkhxMEuBBtjmR36IapjerDtc4CWkAEmBPmHYzxeJ5QngFxhzjaZMC8XGY+KjKgIY0SCDLnSTzYgcQLK9EgOBmC1wvF8zuAOfiVPVJ2Iox1gQ0BrQQXQSCTiZtu6KaiqCwEG594X4AgySblEp7gDEwbn8rSReehjoh1KWTINt0wR6j5piBMb1sojPduuPjb/KiVBYu/SmSSZEntYcwfsrUqLbzEzYRJf2HRL1Xybnnkymhp5ePZAkhkkEg3HTsquxEpVATtDY6k8HCG3UOaSJ4I6TKlB3mFhMyf50VtNVbuJdn6Ht2Sbb0BcC0tgmCT2EKUawDHiAdw+X93qu0qYltobEHjdfkph1MMLg2XNlzQYMOj+BGhnaWi3taWHzNs5pI5NtoybAz0+Kv/1H5WkkZ7x2+SHpdQQ5xDjTgEAh204+37pcPPlaJEgD4Tn7qZYVsaG9H73G3HcnoE7X1wp9AJAnKU07hgGzYgDsbn1hJfid0C2JB+iwfHmxo1K1TdubUbPFrfEH4hZx8EDnDa87SRMiS0E5j83wQ2an2lJlS8t8j4MYx8wmtPqQcWjqbqoxom2Jat7qDyxtVtRnBiWkd2uu02wr6eux58wLTyW3A7xlO6vSh3/kaQSJBgi3UdQs53hz23HmBm4kz2VlJph6NEidhuRzZw9P5yrUqRLgwksYCSSRJ+PyCTDiclMUqlryb9sR3VLkyKjj6gJ3wNoHuA7dom1+ebLlZxgvI94yAMeqfotbtqua1oG0N2k3O9waC2eRM/BBdo2n2XTDyHeYgHIBNrWHVWpJoKNHwfVMa9m9zGWBIcZbE4PywtfxcaBsvo1JqOkikD5GmMl8SGgyYycWC8lrR5yA0hrfKNwvEzeBdL16rJcGNsYDSbkQQZE85+abl9FRaSYSTG4kGxPEXteOb4QtLqNoiAZQBqHBpaJg57wZhTRviXRMD5KJRTRI/tIBcL3h1x2juLnPZXpUnbomD0hZrxBDgARnqLFP6p5plry5pL+A5pIA2wTHY891UEryBr0NO+QNzeO38KKNQ4OjaLcfv3WZp9bMObn9e6sK73OtO51h3J6LfkhD+rIpm9R8U2tfLZBY4GcCWkTZeT02siALXDvjxeFveN6sUqLqQ2vq1MlptTZEmejziOknlee03nJ5HvG8WHT4WWDi/GaJNbGSQ6x4JPHJJtEcq3tSCwjLMWBj/HqkgJaXD3bwO0xJ73TLKjGny3gExIycA9UlGT9Ew7AfyyQDux7p69D8kOozLhgk/PP8srGnFIvuyzSMQ6YE+qXDNzZsDuj3o6xlFMRse3fUDTFOANon2YMAnM3OcldWZU0pk7NxFsgZgSLcSonbAWrOaRJttENsPNfmOUBleJgATzz80OpE4i3zyruomJ68f7Uv7EXyZmIFuJhEBzi9r8QP3S73bc3m8dE2ykAPN+bHVR2oYNtYQRf+YTHtZG0kBovzP+krpNOZdIloz1iYmyJuaNxjyj8xmwnHpwr8A7Mtc8tkSASe+B9FbTn85ucAX/kLOfrS87QBE2gG/SVsRECRAgYuIvuFuVHyZTVBNOCDP2+/olvxJHs9xMGwDb8jIthN0SQSZMkmep7pT8T0xmo7c8AbCDZ0m8/D7JsUdiP4aIIqMPMQCQIPWOei06DWbYfZ+4Qf6QMgjm1/VeZ0lHzt4v6fVenrlpJc02MzEZi4KqOcgzrNQ51pONo6RMx2C0KHhtZwlr2nmDMetsdFlMZEHtP1heg8F1pJALodwYsZ7K44dMRi+J6V7XTUZtkklwgtM9xj4pNgX0n/ALa4PcHN4MgxDgTPy7Lzv4i/DfsT7VjXClYvaB7oOXMvcdkuXgxaKWTBARqWsc2oyofMaZaQHXEMMhvZvZLzAE8xhccVyO0LKYV+rG1xvvc4m4kAEzMkyXE9ohL72OB3NvaNtpkxeUJyXrK1N+lbH2UmsadpbucIE3c24xGCbfVWZQ2l5cwHyxtEm5w6ZseVguqlpkGCmNL409rXMdBa97ahteWgtGMiCbdVqpi6o1vbhzHkUwA0C9tw3ESAbQ2bC0gE8FJazTHdJEEwSAIDex9QJXX+MB9W4Pso2gOjcQ1pjcWDJPPoj09XSaNpNjBdmHbeLG3+VSlYMWfkFkBkxIFh6nmwVq9V4kbyBYtLYAMWJkXhdp0muL9hlsyAJIEzA9eF3RmCS8YgeYm1xgSJPZClYkwzqjQGYLhJgERj3p9Y+vVCqg0zJdLXEGLQd1/lxCC2gdpdYsa68QHX7HhM1jNRr3iGFstmDuAMcTJVjsEwubuY0j3ZcY4zszdM0NK0ucd0k3DXWLjF4MRbvCCA7Y24ZYkZnrzcT2lKu1Ttp6kjzduwiyLQWMeG1S558rnEgw0AGeoI/ZCaSCZ4IMG4gnpzlHAbToh0D2hNiDOf1xhA323Oi0hucmCSeYSr7EO1pLj7Pdt6yb2uVFfSahhbLiSTnaXADtZRaUOgbqDKZDi73uCLiDKI876o2AHEAQBPebJbWubLZlxElxk/AdlH0vZtbUbl1o5asqogtRB9odwAud9+Dx2U1AaapDAQCRtkyguqEiXz8rCSo4v2hzTDZIHXrhDarIBmPcC5m1uC0np3tylPGHPDjTJY5oAgtmIPF7yisLpn1+qo+lJk5WEuS1g0iq2D8GoQXOJI2jy9y6y1WzDoLYgTfjFhybqtOiAyAR5RuMkXn+myJTfeGjIAI9HAzPB7rSOES3YXTgZIBAiRcfXrCU8YY11OGNHkJdJMO2zEdTwtWhpy0gPqbWvN3gAxa8g5F1leKFxa2/8AaDwQDxbH7ok6QR2YLaa2fBy3aaeC53/rmcRxCRZRRBT6LnU6Zo42jQedog8EgHsb37ItFjtwi8kWFyO6HUYHMBuCBeelgMc/oqljmvbu8sRzIPe3C7o52Z+H0TwDxSnUA0z2kvkw+RciIgzPWx7KeMaV7HBtQwSIE4jgkDPovB19aC+Rb0tcchei8J8ci1aalMxm5EdJ+XdPt0dDck0kzF1emFGq+m4wGmQCYsWgj0sUrqaZBM9BaMfpiE949rqdbU1n02jbta1sxYMaATJOZWfRqgGcnj14KwkkwbyKOS9ZarwHNOd0jAHec/D6rO8SaGugG95GYMmACDe0LNxrQIzKwSpTNYpZypAy7EQIbEQIoYahqnMnaYmJsOJj0ycJr/ux2mRuceXX5ufkkFVwTGbT/FqT2gPBsABFgIGIGTi88Jik8bm1DBbAEOhuef8AS817JXBcIubXHwTUhdT0Gn0RhzYa0uEhzr2EnaD3wg6fTNNMw0mo4t2QSCI97NiCkW+JVeXSOhFv5dM6fXuc4l5aJBI8sXnAjH+E+2RdWd1YB2mwIIEdhyTgphukeXDe2d7JBFwG/wBRjsh161IEWcbXNiJngHiExVZv8wdIAxMEbrYt04VKWRaB06rW2DSYsSLSRzbtCic0GnptZDpmTNmkfCQonYV+QOvDRSbYe0ky4Yd2v0QtLTNckOc1oDSQTMEtEx6nhJvabF3u/NM+zdtaGEgExFjxlNuyUKtaT5eE+ylAA4UpUg2wV9y5pN6AqWKrWycSuucu7YibEnN8Kasps68iRIi3F7jr2RaFQB4mQDz8eiGGsG+5J/IcXnnshgT8/ktvCTW1eoHswMiST2seeJQNVpopNcHEzEg9DcQPgg1qUAwZAMXF5691bWthjPNJ5B4sPolL4sI7QiKahChcqucuSmb2H8PI3wQTIIDQQJJsASeEYuLHbSNzeII8sdOOMLMeU5p65eAwidgkY9dvot+GbRE6Fq+pY4yJGCbGfom9LqQ7ytmwJnsFn1NKYLwABv2x0mSPgmtO00asyx8Cb+64Rdp7nC6O7byRSHtPomEEQWngz+irTouaTuDfJ5TMRDsO7+qbNemaTXB0NJIBdkHMHvEX7pGq8OeCPNYRY3HzlKS6sKDNDGhpPmMODmGRtNoMiOv0KlSk2SHBrnBphwmRImbcjuuU2lxuCS6RJMS6JFz09UXSV6Ye4lro2kABx3NO2JBmD6HglJqxemX414ZBG0idu4wZEEAxPJvdYG08he0oTIDqYe0tcQ0mAbRuB3ZtiVleLUJpy1skukgD3ZPEme0dkpJbLTMNoRAFx9ItMEQuSs7GWARAEHcutqJ2MOKa77NdY9XBRYWCFNd2IwUIRZLYLYrMcWzBInPeOqvC4mKxvSa0tbETc33EKIFMfz4LiAstRZYyNxNgJTIAbEZiCuSWOJcBLh8u4jlDDlcmSgu5TchAqblngdB23IRdTpqgYak7mgCRHuiZt6IVSWgWBOSLg4NvVaTfExsexrbvbtg9xGU4RTyxemcCdoBEdLdU3oKDqoAEATPcnCVbfqZsLjr9Vr+E6n2YdIEtuZz5Zt87KkhMy6/vRF8QODiPX0XPE6BpkNJm0zEHkEEHFwiPfO4kCTe/rwRg5S+tfcDkDMXP7joh0kUti25clcIXIWbSLOOKlOoWmy4VFNZtAO6sbqbHAm487cAEGx7pV9CGQQd2YIMxwR+6JpahBg+6bEHEFHeS2oC44FpgyIiB0WqyQCLW7G7njM7QJERm3PEJyjUZLnMbA6AExAzJN/RK6b2LX3jZuOfe29iBlF0GpIpuYM1BJBJFw6QbYIWn7GEbXlx3C/TrIgGyuDHlzMi2XGbRKTp0HPLdp5MmeTMDrEBb/gnh7KgDSCagm0n1BAHxwhLwVGW+sSAL+W0iTk/S6s+AGwXSfeB6zweVoeIeBPYN1KTH5CcgXMd+yyKFUGC6eZxY8Z46oarYqOarQtqOi4cJADrR1nosiv4bVaNzm2lzZtctiY+YW7pnsDpeC4RHl8p+BRdI0OB3uaIkgOmHckSMYHxIWTinkqMmeQcoFtarQNDHbWyQJB5t91kuokXgx6FQ1RdWRjkZtRAAUlKxUONeu+0SYepvKLE0Oe0XC9Kiop7RNMQ/TdZRLUqlv50XU7AYfVkmVA5K77olMqmOhoLjTLh8/lcqm6y0tM2KYAaSXGXDMgTE2ltpxkGVC/6YaRHsLzgB0Ekl2QBPz7KUGhzgBgkRcT3Mnt16qraYLXGQIIt+YzYATmOVxwDW5tPTsJ+62SICMJMMaHOMgAATAmfnKtTkHzAtk/mGRefVP6NkNkWAj6pjxqs32TGz5twPwAvJ44T64tgnmjOr1ACTZ8kCY22aAB5YtIi/qs7WVAXkhONpuDx5bG7QDMjEz6hI60kvdOZg/BZchUQUqKAKwas7KKEKBqLtULFSFZVtk3Ua19OPzgyDOQctiLJcNV2WM9FaJYPS6du6feAHWLmy5p2x5SYnMSSYOB9boviQJ8zTIJx3tn5Lr6LababmvO55h4IEtPVpGbK/aBHGPawN23N5wR24zFitTw73wWu8w8wiZsJ+crE1TG7R7PcSCSfTg35yjaarAaZAcZt07n1VLYHvfD/FG1agFZwZkSGzfg+krI/FnhbdPqAYa5tRpdAxMkH9ClBp3Npue91NsRHnaXXzAaSZ+CzamoLyS4m1hORzN+VcnjIeVRyg0ZMQIkG8za3dXL2y4sBa0iwmenPSf0Ra9Vzi0VMNaALXg3B7oQPls0WIM89I9FnkRagwuhrebm1+nOVfx3TeaoyQ57YaCA0AhoA4tgcHM3QaoE2mDdoc0S4fC3xUpzAGGuM46cz2SaBOsGRqPDnMB3WIMESPpf0SexemdTmWb4BycTaY+yytTozuAa0m02vMXJ9ALrGcK0axmmZxYqlqYc2MqpCzuigEKEIu1QtTsKOUsfzouIlNn8+C6n2FQKL/AM6pikp7O/8AOqYZTTcm2SF0dEPdBkNF3GCYA69Jx8U3WrXkSDgXvGIPwVdE7Y0mJc7y392P3lce2+05BjiM9VslWiGzpYGxNzBkcDp9FHAGQ7kSDgfyFauXSQXAmbwRe3BORAXadPfAHlMQ4m8kHMcKmI7o9U5tpkdOqJXO9wJEAWGY+nXCbZ4FYuY4mBgpajUD3N3PcJIa7BhtoIE8AY7J/hhjZRlba+dp8ogi+RmxwkqhLnE9TKdcyKjxuDocRuIs7zRJzn9UuRcm2TjHw7LGSGBDFcNRti7tU0IDtUhFhSFaQAoU2osKpVUB2ib7Tg5/dANJoJ35g7RJtPukRx2RCVKgLmECZsCOoz9EUALS6eYa5zQC4g3E4yCbQu6Q+8wEeaxcZLYkGcXVtVTp0m0nMJ3Sd7TwREEEZHbshs81OoTthvmiYu4xuHWJwrKJp2TO2JaJJ3DNsDlN0dPvcWhzfKC4kWkNG78wuZtCTqNl1jtY4AHFyGiQEWlqiJmYjaDAB2tsPTKMAzaGiFUCwY5rQDtkF8Xm87j19Ei6ntmm5o37hD5IEAYjEHko+m1E0wR7rTmRIkHIzgdEGpXNR27MQ0cZnpdEq0IG7dtaXA7Lhp/LOSBwuh0wAcE2FsjObFTa6Nl4F4HbJVxWlrWu9xpJFhvuOp+CX6JOUmlxDWljd5sCbWtwLequS+m5zXeUw5h9CNpE9CCUO0jzNEgmwPlP9J5K5Sp4NpguncOIi39XZDjYIX1mla7aW2Mds/LCyHCMr0rakAsBa7deXZEwZ6AzI+aU1Gla4CepAMjjOL9FnKF7LjIw9y6r1tG5vE9BBn/SE0LJwZdh6WFFKWFEugWNtaOiM1oUUTjsGMVcM7CP8IbGi1lFF0IyGmtH/KIEQP8A9NXdB7yiib0JnrdG0Rjj9F4kWJi2fuuKIe0C+IaiLH0/QqNaOi6ooY1osAoWhRRLwDkLm0dF1RVECbR0VHNCiiYA9qLo/fb6qKJrYGZrB5nKrvcjuoon/Ya2MVmjey3AXNYfOe5E/wD1CiiH8SnoZ1TQGMgAS1s9/O5GYwe0cIEBpi3crqiiQPRSoPsPsFxhuPh9IhRRUiC1YXP/AMj90w5oBcAABuH2KiiPQK1x73qPsgMCiiU9AOUmA0qxIEhrYtj/AJmD7GF5/WNG82H8K4oiWkaLSJTaIwoooo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0" name="AutoShape 8" descr="data:image/jpeg;base64,/9j/4AAQSkZJRgABAQAAAQABAAD/2wCEAAkGBxQTEhUUEhQWFhUWGBgXFxgYFxYYGRcdFhUYGBwXGh0YHCggGRomHBgYIjEhJSksLi4uGh8zODMsNygtLisBCgoKDg0OGhAQGiwkICQsLCwsLCwsLCwsLCwsLCwsLCwsLCwsLCwsLCwsLCwsLCwsLCwsLCwsLCwsLDcsLDcsK//AABEIAMIBBAMBIgACEQEDEQH/xAAbAAACAwEBAQAAAAAAAAAAAAADBAACBQEGB//EADkQAAEDAwMCAwYFBAEEAwAAAAEAAhEDITEEEkFRYQUicRMygZGhsQZCwdHwUmLh8SMUFTPCcpKy/8QAGQEAAwEBAQAAAAAAAAAAAAAAAAECAwQF/8QAJREAAgICAwACAgIDAAAAAAAAAAECESExAxJBMlFhcQRCExQi/9oADAMBAAIRAxEAPwD5Q5xk3+/VQPI5PzK47J/nK4gD0Xg3iLS0tqOJc4gAkm3TstTef/GZa0GTHPSF5HQVg2o0uxN/3Xr2EVml7DjBmC7iYKWfDz/5HH1laFn05aS1riAfNcnMQDGLo9PVO908CBJJtiPUK1Lc4baQA2t3OvBdtvIk3PZC09IvMgDkyZuefim0c5q0x5Qc7SJvAvMB3yyOqPRqBrnio2z7CLiJM7T0QfDthj2jSWCxi09L9+ExRY8se9kFgBbBIJAcYsCMyRcIWhHgtWYe4CYBMTOJMIXtD1+pWx+JKzYDAPMHFxJyARj07LBLlLR0x47QdtQ9T9VtUar/AGQ3yL24sBn+dFj6CS9u1u4yLdZMQvVNc8PeIIIGx1iS3gjoAlRE11dFKT2N2OJvlzSJbbGDzylnP3k7RlxcTeY+eLq+G7S37G1iMcrukoiBusDYx2En06XVbJQzQe6SJjy2MiRHA6Sp7Q5kiBJ6kmALH75VBQ90xIjE3MH/ACERrRcu8zWnzHEk/YDsnpBRRz2OaWgwN0tJy0TzGe6G+pgDgQb57lBqVxAa2MeY9f8AS0NFpiCxzSd8zti4IuD/AHeizlbHoppGEf8AIYLWkWMEE8AzwrPqh7tlLy7jN3WySASeBMLlZw8pmxJJaBHPY83S73AF21gyYvJj+kRk3+idYoVhjVqNJqe64mwFuvmECItwh6alLTY7h5926zWjIIOZ+a4+g90u9m5uIAmAOMn1SFSqd0cC31SsY/R3GQ0ZkE4BkzgGIVHh7JbJ4nra9loaUNDb3d3QNZWaSPM0QInv0t8kUybyLOqXn9SijVuEeaPRd19IgbniN0FkcjB+yUpvvED42TqgZq1PE/Ltnr5jPP2SB1BJ/VVqs96AJaJMk89LKppOAJJaAIkC0z/SckqnlCC165iJIJ5vb9JuutpbYAcXFzZLcQcAd+soIBJbTJG0GbGxJ5vyo5m27SZgieLdOqSSQFa1Z0Bu7ExH175VmMHsy4uId+UdTNwUyaLRTBaPO33jutc2sbyu02sLSXSHfkwZ6z6oHRSkzq4An9lESi0QuotEng3ZP85XF12T/OVxUewRP+FeJGk4ZLb+WbX9UgoEEyipKme6c52xr22DwTwSJyDBS9Cq4ENb1sM3Sf4e8TL3inVI2Rc2kgHjiYWpq6Yp1HbDvbMtcLSDcH19Enf2eXOLi6YRteHX9MEC3QdsItKvfyyACDF/r1Q9I0uLi73pHreTz1stXxCg1zQ4WLRn7gqHKmQzD/FundUpe22Ns7aS0AHH5ouR3XjCvbeK1WMpbnZw0RMzPPC8XCq7O3gbaNr8N03hxqADa3JMZ4j6rXFV+58Ps4F2+CCQY6Ht9Ev4XpD/ANM0h0lx8oEdfXKNrKjg0sq7g5sANxEAmTI7z80Kjnk+0rC0g27zcGQCckDqOCV0BzAHHD3G828uRzOUBjSKeAZiRf4R+6JQ1cC5JcQW7S0QJOb84TVC0XfVcHxTBi4G65gwIHRI+Iahwa1gdY+80dZsE37J9gQ7MOcL7fj3/RGcaYqNc9oO20iRI6zycXKGr2FgxpGspw9rd0gghxn0zcfJR5cGtqSIJgQYI5/hVKtJvlLSS45BGcRBH2VjAsHEy0Ay0W5IH7pNCOuYBDjBEXG683sZHUTbqmvDngD+4/IXwPmlHmWxAERBsLXzwTfPZH01faQYHyyirEzRx75v6/ILL8VpgVGuaB57EeitUqbiXQQDm/6pbUPmDbaAWtvE3F+sJKNMSLvMQQIMyGza8/QKmn05dUinDi2SZMAkdOhTVPShz6TQbu94iD9rxHHZKscG2aTDib2iDzHzjnCtlHK+paZ3S6WWA/K49SUiDynNLpxulzdzBcjEiYyDKCdo4m+Jss5S+woYY8yA5nmgmTF/WOFb2kAGLEg35LW8WwJSev8AEpjaIAPzS2s8YLqbabZAa7eL8wRPrBTUxxi2bT6gaIe4Q8h5FpsZHoZKR03jDQZImJAbEtIMSfUx2WBW1DnmXGVaibo7MqS6mpSeTzbpKbp9Ulp09SUEsbp4UXKeF1KiTwz2XP8AOVSFsarwxzBuMRJHdCd4e/bu2+Xrblb0dq/kr0y1E17JcNJBoueIuCvZ+H6ttWm3dtBEACenHxheT9kiUmkOB6EZwkY8zjNHsTrCKgL52wG8kgN6T0Wm/wAQpua9rTuM+U4EEXmVmVaW8A8x5sRbkdlfwrTA+9OcCx9ZSZxs542QzTuEEghsiZEm3wE8LwwXvvHKB9lWaTuO3cOpwRPdeHo0Nzg0ZJA+aVrJ08Mko5PXadzfZtdsHuiATjdmR2seEKiA53mcdrZ7kmLWKbZSmBFm4mIgf5+ytqnAFrhaL9BAw7cOZkR2RZjZU0jDSYl1wAZA8xBkTY9lylt3SCCBJdIN7wBN4dBntCTdUfWcSCWU5Jc7Bf2HZM09PEUwAwC4mwxN0OTBtIabS3DZShjXZLiSRi891p6b8Ltqvaz2p3E8DygRc/ILN0YG0AWOT6n9Vr0H+zM2IGcw7qCtsVaVkp28nntdpHUqpYXBzJlrgCA7uOfgodL2232km0HJMdO61PH/ABMVHMaxrGuYDdoaB5os7qY+N1lyN5vvgG5E7pF/8KOtF6KkA3AJa0DcAJ63Ko0gAEgjz4kgwOo/X1RtFQLi4NJECXAEA4sI59EFkTLiXExe368oc6JKmkd5DrXgDMYMmeBKa9k5zHNbsAEy4nbu24iYk2Pe6pQrBu8O2ucZFwZbYjI5wgblnOVFJHNPT2EEG46WVi4CM26RP14VC9CfUWSm0FBtdqtxmALXi09z3WbXqq9aokK9RCtu2NIpWqJN71K9RAJWyR18XFi2M0ymKAuk6RTumyhnPzKmadAJymEpQTlNSYtDVPCi5TUSokhYJ/5BLSDERmLcH4hUdDhtNgbGLJiu1oJvuEmAbG/WLfFC0dNrnQSQ3kiJV3nAAXeFj2YAAO6wPMg3x2QdV4cwUyA0F4Ni2f4V6V3hlMAOpVHCoLjcBBPyssdzr2sRO683/RW3Q7PNDRmYAuuHSwvZ+GaN1eo1jS25jc60co3in4WrMa5xZLclwmR3g8ekoWUUkeTpauoCw7vcsBAEjoYz8VrOeRD6Z8ruOhGWpWpoSLxI6i4VtK/aSCJacj9R3WcvsGrNZzC5tQOyWO74BXnfw/o5qFxHuAkepsF6nTNAaR2PxBC74QzY3YBzM9ZP7LL/ACJOkJXQnow5pPBFybED9zc2S1Zjq0GpIpN91pN33+gzZbNXTyb2YMf3Hv0S8O3FxExjgBNNt5AR3gzIMAeUDA+HSESuLNN/NgXIPp8latqGSS8tJkEtF7D8tuqXZVNRxFOmXEBzgCTYNBcYHQBadkNRD1HOa/a0AnN4iCAYyqahtUGHeQmLcw6+Jx3QqbKjmF/l2tIGyIN5MgcgR/JVqlJzoJPmtF7AdPWSqU3VBVEruDSGghxbaRzeZnJzyqDUGIEAds/PKtT0jRDnEF3Tpmx6zbHVddSF79rcd+6lpv0TaKv1by4vLpcbkwJNougOcjM0wNgXE/fhOu09P2YG1siHlxcZM+XaALWzGc9UujeyrMdz1HPWoylG4ANJHmBnoLx8+eiFDZJIkmxv0AgjiUOCCzOeUHUAtiQRIkd1ssa0kO3DdDp3XFhHHWSu16LHGmYh22+4kg4II9boXGg7Hm67SACcFAo6c1DEgdzP6L01SgKjZLQdt4Mj5QuaRrWkAANaSJIFxaMz04TSSYRlk8r4p4a6lV9mSCbQRh08if1V3eB1RFhcTleofSAcHNg+YgOAn3SLgn1TdVgFWPaCCAd23no4X/VaYNf9iWkeUb4BUAGC4kDb0kTM4hOnwYsGSXgw5sYzzxEYW49z9+5oBcPeEN2WtbgiL4QWuEixcSHWg2NzaO6WHozlNyeRJnh7gJlpExnmAcZ5yrii6ReAM8yjve5zS8kSXCTPmvOByFfUOZbayDtgmXETAg3Njnn4JUQVptKiJpKoDbuGeWz9lEhC20AsMhxJMtOBe0qaYkOcRMc7YtJ+yA90guIg4ECAY+665xhvmaA73gBZatIRs0/E27XF3mIiwEc8k4AWZ7Ql5G5vUkGxQKros0TwP7u5RPYPJbggWxYeqHkMGh4bUAhxFuY/Veg0FR1SzHkAXguhoaOTJgBeT09Itcdry0iZINnDoBz6Jirr3FnsnVXFgcSGQBPUmBc+sp2kOl9namtu8NEgmzvTkdirMrNNs/CEA1hADQR3tcgprT6J0f0SCWkgw6JsDxiPiubkV/EY3ooJHb69lovZtGCJ9MLLoeRwmTPfHdPnU7mbemFxNtFoXFR5B2zfrYCElqtMXH/kqyP6W4HeTyjOqBtjIv8AD4oTjuBDXMcTzMG3A4K1487JdgW6amJhm61rk34wiGJHs7TYwA2CeLcR1Q2Vi153AgnEKtXWETBMOIMRMwI3R1XVFE5DULPG4AgOuDMehjKvWpsfUqeyIY0XAdMY90G8DMSkqdYkACS4HABJsMq7tRYgi7ZHTJm5zMnlVitAdoUHPMNF4m5ifTqpXeSBuBDtoiwHlGPXKG2u614LRtGcTMD4oVTVCwMyLQeL8Sk8hQbS03vcAxrjJuRj5lE1Wmr0mgPY9jHEuBODaAZFiU/4a4uANgJiSQAPrjvhbOn1lETTrFrmusQZcBxMjkC4IVpAvo8qypLIgWtIgOvJjvfM9Fwna9pcNsAWAA3f5XasB0WIDjDoF4M3tay7UruqERA2TGBzKiTXo2glGsHVSWskkGG/1GOeyGGe6JN7GYgNkRF7HNlWkB1hxmRFwR373VyS7a0cSL3zewOCmsgArVSJayQ1xsDBcel4nHRDfqNrQNr4BJMg7TbkJ+hodpzc88/ay06AANwT3JlV1C0jz9WCQA/cSBAAvcRHyARWOuG7Z2y58kgmM9CLWstXxXwkPa6vQaGPpjc9oFnCbuAFhGSOZWLSqkhxMEuBBtjmR36IapjerDtc4CWkAEmBPmHYzxeJ5QngFxhzjaZMC8XGY+KjKgIY0SCDLnSTzYgcQLK9EgOBmC1wvF8zuAOfiVPVJ2Iox1gQ0BrQQXQSCTiZtu6KaiqCwEG594X4AgySblEp7gDEwbn8rSReehjoh1KWTINt0wR6j5piBMb1sojPduuPjb/KiVBYu/SmSSZEntYcwfsrUqLbzEzYRJf2HRL1Xybnnkymhp5ePZAkhkkEg3HTsquxEpVATtDY6k8HCG3UOaSJ4I6TKlB3mFhMyf50VtNVbuJdn6Ht2Sbb0BcC0tgmCT2EKUawDHiAdw+X93qu0qYltobEHjdfkph1MMLg2XNlzQYMOj+BGhnaWi3taWHzNs5pI5NtoybAz0+Kv/1H5WkkZ7x2+SHpdQQ5xDjTgEAh204+37pcPPlaJEgD4Tn7qZYVsaG9H73G3HcnoE7X1wp9AJAnKU07hgGzYgDsbn1hJfid0C2JB+iwfHmxo1K1TdubUbPFrfEH4hZx8EDnDa87SRMiS0E5j83wQ2an2lJlS8t8j4MYx8wmtPqQcWjqbqoxom2Jat7qDyxtVtRnBiWkd2uu02wr6eux58wLTyW3A7xlO6vSh3/kaQSJBgi3UdQs53hz23HmBm4kz2VlJph6NEidhuRzZw9P5yrUqRLgwksYCSSRJ+PyCTDiclMUqlryb9sR3VLkyKjj6gJ3wNoHuA7dom1+ebLlZxgvI94yAMeqfotbtqua1oG0N2k3O9waC2eRM/BBdo2n2XTDyHeYgHIBNrWHVWpJoKNHwfVMa9m9zGWBIcZbE4PywtfxcaBsvo1JqOkikD5GmMl8SGgyYycWC8lrR5yA0hrfKNwvEzeBdL16rJcGNsYDSbkQQZE85+abl9FRaSYSTG4kGxPEXteOb4QtLqNoiAZQBqHBpaJg57wZhTRviXRMD5KJRTRI/tIBcL3h1x2juLnPZXpUnbomD0hZrxBDgARnqLFP6p5plry5pL+A5pIA2wTHY891UEryBr0NO+QNzeO38KKNQ4OjaLcfv3WZp9bMObn9e6sK73OtO51h3J6LfkhD+rIpm9R8U2tfLZBY4GcCWkTZeT02siALXDvjxeFveN6sUqLqQ2vq1MlptTZEmejziOknlee03nJ5HvG8WHT4WWDi/GaJNbGSQ6x4JPHJJtEcq3tSCwjLMWBj/HqkgJaXD3bwO0xJ73TLKjGny3gExIycA9UlGT9Ew7AfyyQDux7p69D8kOozLhgk/PP8srGnFIvuyzSMQ6YE+qXDNzZsDuj3o6xlFMRse3fUDTFOANon2YMAnM3OcldWZU0pk7NxFsgZgSLcSonbAWrOaRJttENsPNfmOUBleJgATzz80OpE4i3zyruomJ68f7Uv7EXyZmIFuJhEBzi9r8QP3S73bc3m8dE2ykAPN+bHVR2oYNtYQRf+YTHtZG0kBovzP+krpNOZdIloz1iYmyJuaNxjyj8xmwnHpwr8A7Mtc8tkSASe+B9FbTn85ucAX/kLOfrS87QBE2gG/SVsRECRAgYuIvuFuVHyZTVBNOCDP2+/olvxJHs9xMGwDb8jIthN0SQSZMkmep7pT8T0xmo7c8AbCDZ0m8/D7JsUdiP4aIIqMPMQCQIPWOei06DWbYfZ+4Qf6QMgjm1/VeZ0lHzt4v6fVenrlpJc02MzEZi4KqOcgzrNQ51pONo6RMx2C0KHhtZwlr2nmDMetsdFlMZEHtP1heg8F1pJALodwYsZ7K44dMRi+J6V7XTUZtkklwgtM9xj4pNgX0n/ALa4PcHN4MgxDgTPy7Lzv4i/DfsT7VjXClYvaB7oOXMvcdkuXgxaKWTBARqWsc2oyofMaZaQHXEMMhvZvZLzAE8xhccVyO0LKYV+rG1xvvc4m4kAEzMkyXE9ohL72OB3NvaNtpkxeUJyXrK1N+lbH2UmsadpbucIE3c24xGCbfVWZQ2l5cwHyxtEm5w6ZseVguqlpkGCmNL409rXMdBa97ahteWgtGMiCbdVqpi6o1vbhzHkUwA0C9tw3ESAbQ2bC0gE8FJazTHdJEEwSAIDex9QJXX+MB9W4Pso2gOjcQ1pjcWDJPPoj09XSaNpNjBdmHbeLG3+VSlYMWfkFkBkxIFh6nmwVq9V4kbyBYtLYAMWJkXhdp0muL9hlsyAJIEzA9eF3RmCS8YgeYm1xgSJPZClYkwzqjQGYLhJgERj3p9Y+vVCqg0zJdLXEGLQd1/lxCC2gdpdYsa68QHX7HhM1jNRr3iGFstmDuAMcTJVjsEwubuY0j3ZcY4zszdM0NK0ucd0k3DXWLjF4MRbvCCA7Y24ZYkZnrzcT2lKu1Ttp6kjzduwiyLQWMeG1S558rnEgw0AGeoI/ZCaSCZ4IMG4gnpzlHAbToh0D2hNiDOf1xhA323Oi0hucmCSeYSr7EO1pLj7Pdt6yb2uVFfSahhbLiSTnaXADtZRaUOgbqDKZDi73uCLiDKI876o2AHEAQBPebJbWubLZlxElxk/AdlH0vZtbUbl1o5asqogtRB9odwAud9+Dx2U1AaapDAQCRtkyguqEiXz8rCSo4v2hzTDZIHXrhDarIBmPcC5m1uC0np3tylPGHPDjTJY5oAgtmIPF7yisLpn1+qo+lJk5WEuS1g0iq2D8GoQXOJI2jy9y6y1WzDoLYgTfjFhybqtOiAyAR5RuMkXn+myJTfeGjIAI9HAzPB7rSOES3YXTgZIBAiRcfXrCU8YY11OGNHkJdJMO2zEdTwtWhpy0gPqbWvN3gAxa8g5F1leKFxa2/8AaDwQDxbH7ok6QR2YLaa2fBy3aaeC53/rmcRxCRZRRBT6LnU6Zo42jQedog8EgHsb37ItFjtwi8kWFyO6HUYHMBuCBeelgMc/oqljmvbu8sRzIPe3C7o52Z+H0TwDxSnUA0z2kvkw+RciIgzPWx7KeMaV7HBtQwSIE4jgkDPovB19aC+Rb0tcchei8J8ci1aalMxm5EdJ+XdPt0dDck0kzF1emFGq+m4wGmQCYsWgj0sUrqaZBM9BaMfpiE949rqdbU1n02jbta1sxYMaATJOZWfRqgGcnj14KwkkwbyKOS9ZarwHNOd0jAHec/D6rO8SaGugG95GYMmACDe0LNxrQIzKwSpTNYpZypAy7EQIbEQIoYahqnMnaYmJsOJj0ycJr/ux2mRuceXX5ufkkFVwTGbT/FqT2gPBsABFgIGIGTi88Jik8bm1DBbAEOhuef8AS817JXBcIubXHwTUhdT0Gn0RhzYa0uEhzr2EnaD3wg6fTNNMw0mo4t2QSCI97NiCkW+JVeXSOhFv5dM6fXuc4l5aJBI8sXnAjH+E+2RdWd1YB2mwIIEdhyTgphukeXDe2d7JBFwG/wBRjsh161IEWcbXNiJngHiExVZv8wdIAxMEbrYt04VKWRaB06rW2DSYsSLSRzbtCic0GnptZDpmTNmkfCQonYV+QOvDRSbYe0ky4Yd2v0QtLTNckOc1oDSQTMEtEx6nhJvabF3u/NM+zdtaGEgExFjxlNuyUKtaT5eE+ylAA4UpUg2wV9y5pN6AqWKrWycSuucu7YibEnN8Kasps68iRIi3F7jr2RaFQB4mQDz8eiGGsG+5J/IcXnnshgT8/ktvCTW1eoHswMiST2seeJQNVpopNcHEzEg9DcQPgg1qUAwZAMXF5691bWthjPNJ5B4sPolL4sI7QiKahChcqucuSmb2H8PI3wQTIIDQQJJsASeEYuLHbSNzeII8sdOOMLMeU5p65eAwidgkY9dvot+GbRE6Fq+pY4yJGCbGfom9LqQ7ytmwJnsFn1NKYLwABv2x0mSPgmtO00asyx8Cb+64Rdp7nC6O7byRSHtPomEEQWngz+irTouaTuDfJ5TMRDsO7+qbNemaTXB0NJIBdkHMHvEX7pGq8OeCPNYRY3HzlKS6sKDNDGhpPmMODmGRtNoMiOv0KlSk2SHBrnBphwmRImbcjuuU2lxuCS6RJMS6JFz09UXSV6Ye4lro2kABx3NO2JBmD6HglJqxemX414ZBG0idu4wZEEAxPJvdYG08he0oTIDqYe0tcQ0mAbRuB3ZtiVleLUJpy1skukgD3ZPEme0dkpJbLTMNoRAFx9ItMEQuSs7GWARAEHcutqJ2MOKa77NdY9XBRYWCFNd2IwUIRZLYLYrMcWzBInPeOqvC4mKxvSa0tbETc33EKIFMfz4LiAstRZYyNxNgJTIAbEZiCuSWOJcBLh8u4jlDDlcmSgu5TchAqblngdB23IRdTpqgYak7mgCRHuiZt6IVSWgWBOSLg4NvVaTfExsexrbvbtg9xGU4RTyxemcCdoBEdLdU3oKDqoAEATPcnCVbfqZsLjr9Vr+E6n2YdIEtuZz5Zt87KkhMy6/vRF8QODiPX0XPE6BpkNJm0zEHkEEHFwiPfO4kCTe/rwRg5S+tfcDkDMXP7joh0kUti25clcIXIWbSLOOKlOoWmy4VFNZtAO6sbqbHAm487cAEGx7pV9CGQQd2YIMxwR+6JpahBg+6bEHEFHeS2oC44FpgyIiB0WqyQCLW7G7njM7QJERm3PEJyjUZLnMbA6AExAzJN/RK6b2LX3jZuOfe29iBlF0GpIpuYM1BJBJFw6QbYIWn7GEbXlx3C/TrIgGyuDHlzMi2XGbRKTp0HPLdp5MmeTMDrEBb/gnh7KgDSCagm0n1BAHxwhLwVGW+sSAL+W0iTk/S6s+AGwXSfeB6zweVoeIeBPYN1KTH5CcgXMd+yyKFUGC6eZxY8Z46oarYqOarQtqOi4cJADrR1nosiv4bVaNzm2lzZtctiY+YW7pnsDpeC4RHl8p+BRdI0OB3uaIkgOmHckSMYHxIWTinkqMmeQcoFtarQNDHbWyQJB5t91kuokXgx6FQ1RdWRjkZtRAAUlKxUONeu+0SYepvKLE0Oe0XC9Kiop7RNMQ/TdZRLUqlv50XU7AYfVkmVA5K77olMqmOhoLjTLh8/lcqm6y0tM2KYAaSXGXDMgTE2ltpxkGVC/6YaRHsLzgB0Ekl2QBPz7KUGhzgBgkRcT3Mnt16qraYLXGQIIt+YzYATmOVxwDW5tPTsJ+62SICMJMMaHOMgAATAmfnKtTkHzAtk/mGRefVP6NkNkWAj6pjxqs32TGz5twPwAvJ44T64tgnmjOr1ACTZ8kCY22aAB5YtIi/qs7WVAXkhONpuDx5bG7QDMjEz6hI60kvdOZg/BZchUQUqKAKwas7KKEKBqLtULFSFZVtk3Ua19OPzgyDOQctiLJcNV2WM9FaJYPS6du6feAHWLmy5p2x5SYnMSSYOB9boviQJ8zTIJx3tn5Lr6LababmvO55h4IEtPVpGbK/aBHGPawN23N5wR24zFitTw73wWu8w8wiZsJ+crE1TG7R7PcSCSfTg35yjaarAaZAcZt07n1VLYHvfD/FG1agFZwZkSGzfg+krI/FnhbdPqAYa5tRpdAxMkH9ClBp3Npue91NsRHnaXXzAaSZ+CzamoLyS4m1hORzN+VcnjIeVRyg0ZMQIkG8za3dXL2y4sBa0iwmenPSf0Ra9Vzi0VMNaALXg3B7oQPls0WIM89I9FnkRagwuhrebm1+nOVfx3TeaoyQ57YaCA0AhoA4tgcHM3QaoE2mDdoc0S4fC3xUpzAGGuM46cz2SaBOsGRqPDnMB3WIMESPpf0SexemdTmWb4BycTaY+yytTozuAa0m02vMXJ9ALrGcK0axmmZxYqlqYc2MqpCzuigEKEIu1QtTsKOUsfzouIlNn8+C6n2FQKL/AM6pikp7O/8AOqYZTTcm2SF0dEPdBkNF3GCYA69Jx8U3WrXkSDgXvGIPwVdE7Y0mJc7y392P3lce2+05BjiM9VslWiGzpYGxNzBkcDp9FHAGQ7kSDgfyFauXSQXAmbwRe3BORAXadPfAHlMQ4m8kHMcKmI7o9U5tpkdOqJXO9wJEAWGY+nXCbZ4FYuY4mBgpajUD3N3PcJIa7BhtoIE8AY7J/hhjZRlba+dp8ogi+RmxwkqhLnE9TKdcyKjxuDocRuIs7zRJzn9UuRcm2TjHw7LGSGBDFcNRti7tU0IDtUhFhSFaQAoU2osKpVUB2ib7Tg5/dANJoJ35g7RJtPukRx2RCVKgLmECZsCOoz9EUALS6eYa5zQC4g3E4yCbQu6Q+8wEeaxcZLYkGcXVtVTp0m0nMJ3Sd7TwREEEZHbshs81OoTthvmiYu4xuHWJwrKJp2TO2JaJJ3DNsDlN0dPvcWhzfKC4kWkNG78wuZtCTqNl1jtY4AHFyGiQEWlqiJmYjaDAB2tsPTKMAzaGiFUCwY5rQDtkF8Xm87j19Ei6ntmm5o37hD5IEAYjEHko+m1E0wR7rTmRIkHIzgdEGpXNR27MQ0cZnpdEq0IG7dtaXA7Lhp/LOSBwuh0wAcE2FsjObFTa6Nl4F4HbJVxWlrWu9xpJFhvuOp+CX6JOUmlxDWljd5sCbWtwLequS+m5zXeUw5h9CNpE9CCUO0jzNEgmwPlP9J5K5Sp4NpguncOIi39XZDjYIX1mla7aW2Mds/LCyHCMr0rakAsBa7deXZEwZ6AzI+aU1Gla4CepAMjjOL9FnKF7LjIw9y6r1tG5vE9BBn/SE0LJwZdh6WFFKWFEugWNtaOiM1oUUTjsGMVcM7CP8IbGi1lFF0IyGmtH/KIEQP8A9NXdB7yiib0JnrdG0Rjj9F4kWJi2fuuKIe0C+IaiLH0/QqNaOi6ooY1osAoWhRRLwDkLm0dF1RVECbR0VHNCiiYA9qLo/fb6qKJrYGZrB5nKrvcjuoon/Ya2MVmjey3AXNYfOe5E/wD1CiiH8SnoZ1TQGMgAS1s9/O5GYwe0cIEBpi3crqiiQPRSoPsPsFxhuPh9IhRRUiC1YXP/AMj90w5oBcAABuH2KiiPQK1x73qPsgMCiiU9AOUmA0qxIEhrYtj/AJmD7GF5/WNG82H8K4oiWkaLSJTaIwoooo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42" name="Picture 10" descr="http://klimauredjaj.net/wp-content/uploads/2012/05/0000.jpg"/>
          <p:cNvPicPr>
            <a:picLocks noChangeAspect="1" noChangeArrowheads="1"/>
          </p:cNvPicPr>
          <p:nvPr/>
        </p:nvPicPr>
        <p:blipFill>
          <a:blip r:embed="rId3" cstate="print"/>
          <a:srcRect/>
          <a:stretch>
            <a:fillRect/>
          </a:stretch>
        </p:blipFill>
        <p:spPr bwMode="auto">
          <a:xfrm>
            <a:off x="4953000" y="0"/>
            <a:ext cx="4191000" cy="62103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PRECIPITATION</a:t>
            </a:r>
            <a:endParaRPr lang="en-US" dirty="0"/>
          </a:p>
        </p:txBody>
      </p:sp>
      <p:sp>
        <p:nvSpPr>
          <p:cNvPr id="3" name="Content Placeholder 2"/>
          <p:cNvSpPr>
            <a:spLocks noGrp="1"/>
          </p:cNvSpPr>
          <p:nvPr>
            <p:ph sz="quarter" idx="1"/>
          </p:nvPr>
        </p:nvSpPr>
        <p:spPr>
          <a:xfrm>
            <a:off x="457200" y="1295400"/>
            <a:ext cx="8229600" cy="5181600"/>
          </a:xfrm>
        </p:spPr>
        <p:txBody>
          <a:bodyPr>
            <a:normAutofit lnSpcReduction="10000"/>
          </a:bodyPr>
          <a:lstStyle/>
          <a:p>
            <a:r>
              <a:rPr lang="en-US" dirty="0" smtClean="0"/>
              <a:t>Precipitation </a:t>
            </a:r>
            <a:r>
              <a:rPr lang="en-US" dirty="0"/>
              <a:t>is the process that occurs when any and all forms of water </a:t>
            </a:r>
            <a:r>
              <a:rPr lang="en-US" dirty="0" smtClean="0"/>
              <a:t>fall </a:t>
            </a:r>
            <a:r>
              <a:rPr lang="en-US" dirty="0"/>
              <a:t>from the atmosphere and reach the ground. In clouds, water molecules condense and collect on microscopic </a:t>
            </a:r>
            <a:r>
              <a:rPr lang="en-US" dirty="0" smtClean="0"/>
              <a:t>particles </a:t>
            </a:r>
            <a:r>
              <a:rPr lang="en-US" dirty="0"/>
              <a:t>into droplets until they become heavy enough that gravity pulls the water down as </a:t>
            </a:r>
            <a:r>
              <a:rPr lang="en-US" dirty="0" smtClean="0"/>
              <a:t>precipitation - </a:t>
            </a:r>
            <a:r>
              <a:rPr lang="en-US" dirty="0"/>
              <a:t>in the form of rain, snow, sleet or hail.  Precipitated water may fall into a body of water or it may fall onto land. </a:t>
            </a:r>
            <a:r>
              <a:rPr lang="en-US" dirty="0" smtClean="0"/>
              <a:t> </a:t>
            </a:r>
          </a:p>
          <a:p>
            <a:r>
              <a:rPr lang="en-US" dirty="0" smtClean="0"/>
              <a:t>Once precipitation reaches the ground, it </a:t>
            </a:r>
            <a:r>
              <a:rPr lang="en-US" dirty="0"/>
              <a:t>is </a:t>
            </a:r>
            <a:r>
              <a:rPr lang="en-US" dirty="0" smtClean="0"/>
              <a:t>moves around the Earth in several </a:t>
            </a:r>
            <a:r>
              <a:rPr lang="en-US" dirty="0"/>
              <a:t>ways. </a:t>
            </a:r>
            <a:r>
              <a:rPr lang="en-US" dirty="0" smtClean="0"/>
              <a:t> The </a:t>
            </a:r>
            <a:r>
              <a:rPr lang="en-US" dirty="0"/>
              <a:t>water can </a:t>
            </a:r>
            <a:r>
              <a:rPr lang="en-US" dirty="0" smtClean="0"/>
              <a:t>stick </a:t>
            </a:r>
            <a:r>
              <a:rPr lang="en-US" dirty="0"/>
              <a:t>to </a:t>
            </a:r>
            <a:r>
              <a:rPr lang="en-US" dirty="0" smtClean="0"/>
              <a:t>objects, </a:t>
            </a:r>
            <a:r>
              <a:rPr lang="en-US" dirty="0"/>
              <a:t>it can be carried over </a:t>
            </a:r>
            <a:r>
              <a:rPr lang="en-US" dirty="0" smtClean="0"/>
              <a:t>the </a:t>
            </a:r>
            <a:r>
              <a:rPr lang="en-US" dirty="0"/>
              <a:t>land into </a:t>
            </a:r>
            <a:r>
              <a:rPr lang="en-US" dirty="0" smtClean="0"/>
              <a:t>streams or larger bodies of water,  </a:t>
            </a:r>
            <a:r>
              <a:rPr lang="en-US" dirty="0"/>
              <a:t>it may </a:t>
            </a:r>
            <a:r>
              <a:rPr lang="en-US" dirty="0" smtClean="0"/>
              <a:t>sink </a:t>
            </a:r>
            <a:r>
              <a:rPr lang="en-US" dirty="0"/>
              <a:t>into the soil, or it may be taken up by plants.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upload.wikimedia.org/wikipedia/commons/c/c1/Precipitation_by_type.png"/>
          <p:cNvPicPr>
            <a:picLocks noChangeAspect="1" noChangeArrowheads="1"/>
          </p:cNvPicPr>
          <p:nvPr/>
        </p:nvPicPr>
        <p:blipFill>
          <a:blip r:embed="rId2" cstate="print"/>
          <a:srcRect/>
          <a:stretch>
            <a:fillRect/>
          </a:stretch>
        </p:blipFill>
        <p:spPr bwMode="auto">
          <a:xfrm>
            <a:off x="0" y="315533"/>
            <a:ext cx="9144000" cy="566132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Graphic showing How different combinations of warm and cold layers aloft can result in a variety of precipitation types at the ground."/>
          <p:cNvPicPr>
            <a:picLocks noChangeAspect="1" noChangeArrowheads="1" noCrop="1"/>
          </p:cNvPicPr>
          <p:nvPr/>
        </p:nvPicPr>
        <p:blipFill>
          <a:blip r:embed="rId2" cstate="print"/>
          <a:srcRect/>
          <a:stretch>
            <a:fillRect/>
          </a:stretch>
        </p:blipFill>
        <p:spPr bwMode="auto">
          <a:xfrm>
            <a:off x="195263" y="762000"/>
            <a:ext cx="8567737" cy="548335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1960</TotalTime>
  <Words>854</Words>
  <Application>Microsoft Office PowerPoint</Application>
  <PresentationFormat>On-screen Show (4:3)</PresentationFormat>
  <Paragraphs>42</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Bookman Old Style</vt:lpstr>
      <vt:lpstr>Gill Sans MT</vt:lpstr>
      <vt:lpstr>Times New Roman</vt:lpstr>
      <vt:lpstr>Wingdings</vt:lpstr>
      <vt:lpstr>Wingdings 3</vt:lpstr>
      <vt:lpstr>Origin</vt:lpstr>
      <vt:lpstr>EVAPORATION</vt:lpstr>
      <vt:lpstr>PowerPoint Presentation</vt:lpstr>
      <vt:lpstr>PowerPoint Presentation</vt:lpstr>
      <vt:lpstr>CONDENSATION</vt:lpstr>
      <vt:lpstr>PowerPoint Presentation</vt:lpstr>
      <vt:lpstr>PowerPoint Presentation</vt:lpstr>
      <vt:lpstr>PRECIPITATION</vt:lpstr>
      <vt:lpstr>PowerPoint Presentation</vt:lpstr>
      <vt:lpstr>PowerPoint Presentation</vt:lpstr>
      <vt:lpstr>PowerPoint Presentation</vt:lpstr>
      <vt:lpstr>PowerPoint Presentation</vt:lpstr>
      <vt:lpstr>PowerPoint Presentation</vt:lpstr>
      <vt:lpstr>PowerPoint Presentation</vt:lpstr>
      <vt:lpstr>INFILTRATION</vt:lpstr>
      <vt:lpstr>PowerPoint Presentation</vt:lpstr>
      <vt:lpstr>PowerPoint Presentation</vt:lpstr>
      <vt:lpstr>PERCOLATION</vt:lpstr>
      <vt:lpstr>PowerPoint Presentation</vt:lpstr>
      <vt:lpstr>PowerPoint Presentation</vt:lpstr>
      <vt:lpstr>TRANSPIRATION</vt:lpstr>
      <vt:lpstr>PowerPoint Presentation</vt:lpstr>
      <vt:lpstr>PowerPoint Presentation</vt:lpstr>
      <vt:lpstr> RUNOFF</vt:lpstr>
      <vt:lpstr>PowerPoint Presentation</vt:lpstr>
      <vt:lpstr>PowerPoint Presentation</vt:lpstr>
      <vt:lpstr>WATER STORAGE</vt:lpstr>
      <vt:lpstr>PowerPoint Presentation</vt:lpstr>
      <vt:lpstr>PowerPoint Presentation</vt:lpstr>
    </vt:vector>
  </TitlesOfParts>
  <Company>Wake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EVAPORATION</dc:title>
  <dc:creator>tbrannon</dc:creator>
  <cp:lastModifiedBy>tbrannon</cp:lastModifiedBy>
  <cp:revision>31</cp:revision>
  <cp:lastPrinted>2017-09-25T14:28:57Z</cp:lastPrinted>
  <dcterms:created xsi:type="dcterms:W3CDTF">2014-09-17T14:29:15Z</dcterms:created>
  <dcterms:modified xsi:type="dcterms:W3CDTF">2017-09-25T14:32:56Z</dcterms:modified>
</cp:coreProperties>
</file>